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352" r:id="rId2"/>
    <p:sldId id="410" r:id="rId3"/>
    <p:sldId id="411" r:id="rId4"/>
    <p:sldId id="417" r:id="rId5"/>
    <p:sldId id="412" r:id="rId6"/>
    <p:sldId id="416" r:id="rId7"/>
    <p:sldId id="373" r:id="rId8"/>
    <p:sldId id="375" r:id="rId9"/>
    <p:sldId id="354" r:id="rId10"/>
    <p:sldId id="357" r:id="rId11"/>
    <p:sldId id="356" r:id="rId12"/>
    <p:sldId id="355" r:id="rId13"/>
    <p:sldId id="359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60" r:id="rId27"/>
    <p:sldId id="358" r:id="rId28"/>
    <p:sldId id="376" r:id="rId29"/>
    <p:sldId id="423" r:id="rId30"/>
    <p:sldId id="424" r:id="rId31"/>
    <p:sldId id="425" r:id="rId32"/>
    <p:sldId id="353" r:id="rId33"/>
    <p:sldId id="379" r:id="rId34"/>
    <p:sldId id="377" r:id="rId35"/>
    <p:sldId id="278" r:id="rId36"/>
    <p:sldId id="452" r:id="rId37"/>
    <p:sldId id="453" r:id="rId38"/>
    <p:sldId id="454" r:id="rId39"/>
    <p:sldId id="455" r:id="rId40"/>
    <p:sldId id="457" r:id="rId41"/>
    <p:sldId id="458" r:id="rId42"/>
    <p:sldId id="459" r:id="rId43"/>
    <p:sldId id="460" r:id="rId44"/>
    <p:sldId id="463" r:id="rId45"/>
    <p:sldId id="464" r:id="rId46"/>
    <p:sldId id="469" r:id="rId47"/>
    <p:sldId id="470" r:id="rId48"/>
    <p:sldId id="474" r:id="rId49"/>
    <p:sldId id="483" r:id="rId50"/>
    <p:sldId id="484" r:id="rId51"/>
    <p:sldId id="485" r:id="rId52"/>
    <p:sldId id="493" r:id="rId53"/>
    <p:sldId id="494" r:id="rId54"/>
    <p:sldId id="475" r:id="rId55"/>
    <p:sldId id="478" r:id="rId56"/>
    <p:sldId id="476" r:id="rId57"/>
    <p:sldId id="477" r:id="rId58"/>
    <p:sldId id="492" r:id="rId59"/>
    <p:sldId id="418" r:id="rId60"/>
    <p:sldId id="419" r:id="rId61"/>
    <p:sldId id="420" r:id="rId62"/>
    <p:sldId id="487" r:id="rId63"/>
    <p:sldId id="491" r:id="rId64"/>
    <p:sldId id="413" r:id="rId65"/>
    <p:sldId id="414" r:id="rId66"/>
    <p:sldId id="415" r:id="rId67"/>
    <p:sldId id="422" r:id="rId68"/>
    <p:sldId id="489" r:id="rId69"/>
    <p:sldId id="490" r:id="rId70"/>
    <p:sldId id="421" r:id="rId71"/>
    <p:sldId id="385" r:id="rId7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110" d="100"/>
          <a:sy n="110" d="100"/>
        </p:scale>
        <p:origin x="-16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45DF10-87EC-4419-87BD-120F73611A8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1019A8-0CC1-455D-89A1-8B3F30ED6A90}">
      <dgm:prSet phldrT="[Text]" custT="1"/>
      <dgm:spPr/>
      <dgm:t>
        <a:bodyPr/>
        <a:lstStyle/>
        <a:p>
          <a:r>
            <a:rPr lang="en-US" sz="2600" dirty="0" smtClean="0">
              <a:solidFill>
                <a:schemeClr val="tx1"/>
              </a:solidFill>
            </a:rPr>
            <a:t>WQ data collection</a:t>
          </a:r>
          <a:endParaRPr lang="en-US" sz="2600" dirty="0">
            <a:solidFill>
              <a:schemeClr val="tx1"/>
            </a:solidFill>
          </a:endParaRPr>
        </a:p>
      </dgm:t>
    </dgm:pt>
    <dgm:pt modelId="{654B1FC3-5FC4-4DEC-8575-621B3007DB74}" type="parTrans" cxnId="{94B5BEA7-74EB-436F-A445-B27A7833EA95}">
      <dgm:prSet/>
      <dgm:spPr/>
      <dgm:t>
        <a:bodyPr/>
        <a:lstStyle/>
        <a:p>
          <a:endParaRPr lang="en-US"/>
        </a:p>
      </dgm:t>
    </dgm:pt>
    <dgm:pt modelId="{E0989604-1CF6-4230-9EF8-73DAB3132163}" type="sibTrans" cxnId="{94B5BEA7-74EB-436F-A445-B27A7833EA95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7E3859C7-BF62-4C14-AEBD-24D343E09CB2}">
      <dgm:prSet phldrT="[Text]" custT="1"/>
      <dgm:spPr/>
      <dgm:t>
        <a:bodyPr/>
        <a:lstStyle/>
        <a:p>
          <a:r>
            <a:rPr lang="en-US" sz="2600" dirty="0" smtClean="0">
              <a:solidFill>
                <a:schemeClr val="tx1"/>
              </a:solidFill>
            </a:rPr>
            <a:t>Data assessment</a:t>
          </a:r>
          <a:endParaRPr lang="en-US" sz="2600" dirty="0">
            <a:solidFill>
              <a:schemeClr val="tx1"/>
            </a:solidFill>
          </a:endParaRPr>
        </a:p>
      </dgm:t>
    </dgm:pt>
    <dgm:pt modelId="{8168B6BE-67AC-4BF6-86F6-9E72807810C1}" type="parTrans" cxnId="{4888029C-9CDB-4E0F-8B56-193B835E816B}">
      <dgm:prSet/>
      <dgm:spPr/>
      <dgm:t>
        <a:bodyPr/>
        <a:lstStyle/>
        <a:p>
          <a:endParaRPr lang="en-US"/>
        </a:p>
      </dgm:t>
    </dgm:pt>
    <dgm:pt modelId="{DBFF1CD9-C00F-4D29-8ACC-EFB651DECD06}" type="sibTrans" cxnId="{4888029C-9CDB-4E0F-8B56-193B835E816B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en-US"/>
        </a:p>
      </dgm:t>
    </dgm:pt>
    <dgm:pt modelId="{27A01285-5022-4CC7-B189-10B95EBE0881}">
      <dgm:prSet phldrT="[Text]" custT="1"/>
      <dgm:spPr/>
      <dgm:t>
        <a:bodyPr/>
        <a:lstStyle/>
        <a:p>
          <a:r>
            <a:rPr lang="en-US" sz="2600" dirty="0" smtClean="0">
              <a:solidFill>
                <a:schemeClr val="tx1"/>
              </a:solidFill>
            </a:rPr>
            <a:t>WQ Improvement Report and submit to EPA for approval</a:t>
          </a:r>
          <a:endParaRPr lang="en-US" sz="2600" dirty="0">
            <a:solidFill>
              <a:schemeClr val="tx1"/>
            </a:solidFill>
          </a:endParaRPr>
        </a:p>
      </dgm:t>
    </dgm:pt>
    <dgm:pt modelId="{8F1A2962-8127-422B-B7AD-B66A672177BB}" type="parTrans" cxnId="{4E33014A-4DD8-41D3-B1A2-06D525C700C9}">
      <dgm:prSet/>
      <dgm:spPr/>
      <dgm:t>
        <a:bodyPr/>
        <a:lstStyle/>
        <a:p>
          <a:endParaRPr lang="en-US"/>
        </a:p>
      </dgm:t>
    </dgm:pt>
    <dgm:pt modelId="{1419998F-182E-4853-AAA2-3EF343A16DB2}" type="sibTrans" cxnId="{4E33014A-4DD8-41D3-B1A2-06D525C700C9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en-US"/>
        </a:p>
      </dgm:t>
    </dgm:pt>
    <dgm:pt modelId="{C3CAAC76-73DC-40E7-B599-CD2B5E1B98FE}">
      <dgm:prSet phldrT="[Text]" custT="1"/>
      <dgm:spPr/>
      <dgm:t>
        <a:bodyPr/>
        <a:lstStyle/>
        <a:p>
          <a:r>
            <a:rPr lang="en-US" sz="2600" dirty="0" smtClean="0">
              <a:solidFill>
                <a:schemeClr val="tx1"/>
              </a:solidFill>
            </a:rPr>
            <a:t>Implement BMPs and adjust NPDES permits</a:t>
          </a:r>
          <a:endParaRPr lang="en-US" sz="2600" dirty="0">
            <a:solidFill>
              <a:schemeClr val="tx1"/>
            </a:solidFill>
          </a:endParaRPr>
        </a:p>
      </dgm:t>
    </dgm:pt>
    <dgm:pt modelId="{5EDEE185-27A6-40F0-AD7B-C19598C834D7}" type="parTrans" cxnId="{27C39549-19EE-47F3-828A-64846222BE4D}">
      <dgm:prSet/>
      <dgm:spPr/>
      <dgm:t>
        <a:bodyPr/>
        <a:lstStyle/>
        <a:p>
          <a:endParaRPr lang="en-US"/>
        </a:p>
      </dgm:t>
    </dgm:pt>
    <dgm:pt modelId="{BC28FD06-7713-477B-97BC-CEF3EA833296}" type="sibTrans" cxnId="{27C39549-19EE-47F3-828A-64846222BE4D}">
      <dgm:prSet/>
      <dgm:spPr>
        <a:solidFill>
          <a:srgbClr val="C00000">
            <a:alpha val="90000"/>
          </a:srgbClr>
        </a:solidFill>
      </dgm:spPr>
      <dgm:t>
        <a:bodyPr/>
        <a:lstStyle/>
        <a:p>
          <a:endParaRPr lang="en-US"/>
        </a:p>
      </dgm:t>
    </dgm:pt>
    <dgm:pt modelId="{1AE20D60-A9A1-4EAB-A80B-2C1F5284F0EF}">
      <dgm:prSet phldrT="[Text]" custT="1"/>
      <dgm:spPr/>
      <dgm:t>
        <a:bodyPr/>
        <a:lstStyle/>
        <a:p>
          <a:r>
            <a:rPr lang="en-US" sz="2600" dirty="0" smtClean="0">
              <a:solidFill>
                <a:schemeClr val="tx1"/>
              </a:solidFill>
            </a:rPr>
            <a:t>Effectiveness monitoring</a:t>
          </a:r>
          <a:endParaRPr lang="en-US" sz="2600" dirty="0">
            <a:solidFill>
              <a:schemeClr val="tx1"/>
            </a:solidFill>
          </a:endParaRPr>
        </a:p>
      </dgm:t>
    </dgm:pt>
    <dgm:pt modelId="{531883F8-AC68-45D2-8C76-442D8136B77C}" type="parTrans" cxnId="{1B6F7685-EB0B-4E5F-A252-BD08B29CD334}">
      <dgm:prSet/>
      <dgm:spPr/>
      <dgm:t>
        <a:bodyPr/>
        <a:lstStyle/>
        <a:p>
          <a:endParaRPr lang="en-US"/>
        </a:p>
      </dgm:t>
    </dgm:pt>
    <dgm:pt modelId="{07B7DC73-FBFB-4F47-BB40-AB3EFEB5E069}" type="sibTrans" cxnId="{1B6F7685-EB0B-4E5F-A252-BD08B29CD334}">
      <dgm:prSet/>
      <dgm:spPr/>
      <dgm:t>
        <a:bodyPr/>
        <a:lstStyle/>
        <a:p>
          <a:endParaRPr lang="en-US"/>
        </a:p>
      </dgm:t>
    </dgm:pt>
    <dgm:pt modelId="{D04FDFFE-8C0F-43BA-8B3D-92B09EBD6419}">
      <dgm:prSet phldrT="[Text]" custT="1"/>
      <dgm:spPr/>
      <dgm:t>
        <a:bodyPr/>
        <a:lstStyle/>
        <a:p>
          <a:endParaRPr lang="en-US" sz="2600" dirty="0"/>
        </a:p>
      </dgm:t>
    </dgm:pt>
    <dgm:pt modelId="{444F34CD-388E-4E4A-B899-619CF3ADF347}" type="parTrans" cxnId="{235BB4C5-F00B-462A-9D8A-4CB98FD892BA}">
      <dgm:prSet/>
      <dgm:spPr/>
      <dgm:t>
        <a:bodyPr/>
        <a:lstStyle/>
        <a:p>
          <a:endParaRPr lang="en-US"/>
        </a:p>
      </dgm:t>
    </dgm:pt>
    <dgm:pt modelId="{4BE9812E-D574-42B3-A0F1-37730246CA2A}" type="sibTrans" cxnId="{235BB4C5-F00B-462A-9D8A-4CB98FD892BA}">
      <dgm:prSet/>
      <dgm:spPr/>
      <dgm:t>
        <a:bodyPr/>
        <a:lstStyle/>
        <a:p>
          <a:endParaRPr lang="en-US"/>
        </a:p>
      </dgm:t>
    </dgm:pt>
    <dgm:pt modelId="{20D7794C-0AB3-49B3-AE6A-510A9C3AF3EA}" type="pres">
      <dgm:prSet presAssocID="{ED45DF10-87EC-4419-87BD-120F73611A8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3A3EFE-9558-442B-AEDB-6718D3B69076}" type="pres">
      <dgm:prSet presAssocID="{ED45DF10-87EC-4419-87BD-120F73611A81}" presName="dummyMaxCanvas" presStyleCnt="0">
        <dgm:presLayoutVars/>
      </dgm:prSet>
      <dgm:spPr/>
    </dgm:pt>
    <dgm:pt modelId="{9044F4E3-E6E1-4E65-8F97-D37672D366D7}" type="pres">
      <dgm:prSet presAssocID="{ED45DF10-87EC-4419-87BD-120F73611A81}" presName="FiveNodes_1" presStyleLbl="node1" presStyleIdx="0" presStyleCnt="5" custLinFactNeighborX="15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2108BD-B9AF-457A-AFF2-0E09FA874FDB}" type="pres">
      <dgm:prSet presAssocID="{ED45DF10-87EC-4419-87BD-120F73611A81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85E058-740E-413F-99B6-28A88CA3007F}" type="pres">
      <dgm:prSet presAssocID="{ED45DF10-87EC-4419-87BD-120F73611A81}" presName="FiveNodes_3" presStyleLbl="node1" presStyleIdx="2" presStyleCnt="5" custScaleX="120809" custLinFactNeighborX="10571" custLinFactNeighborY="37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122D35-29D5-4D48-B2A5-74E7F492A613}" type="pres">
      <dgm:prSet presAssocID="{ED45DF10-87EC-4419-87BD-120F73611A81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02E4A-76A9-4BF9-B0BC-FA191F01EF1F}" type="pres">
      <dgm:prSet presAssocID="{ED45DF10-87EC-4419-87BD-120F73611A81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2CCA44-6554-418B-8ED2-4885685F7169}" type="pres">
      <dgm:prSet presAssocID="{ED45DF10-87EC-4419-87BD-120F73611A81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574B25-B59F-44B4-910B-B23F8833FABD}" type="pres">
      <dgm:prSet presAssocID="{ED45DF10-87EC-4419-87BD-120F73611A81}" presName="FiveConn_2-3" presStyleLbl="fgAccFollowNode1" presStyleIdx="1" presStyleCnt="4" custLinFactNeighborX="12179" custLinFactNeighborY="-27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10DE3E-8BEF-4283-80BA-2F4E591EE90A}" type="pres">
      <dgm:prSet presAssocID="{ED45DF10-87EC-4419-87BD-120F73611A81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FEA41-A896-4FE3-B9EF-6933CB448AE5}" type="pres">
      <dgm:prSet presAssocID="{ED45DF10-87EC-4419-87BD-120F73611A81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86623C-126F-4B7A-A82F-92ED34D65C1C}" type="pres">
      <dgm:prSet presAssocID="{ED45DF10-87EC-4419-87BD-120F73611A81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2AF19-66DE-4362-94BE-5D9C7AA74C62}" type="pres">
      <dgm:prSet presAssocID="{ED45DF10-87EC-4419-87BD-120F73611A81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491BC8-0CE1-479A-8B17-FAE31B904910}" type="pres">
      <dgm:prSet presAssocID="{ED45DF10-87EC-4419-87BD-120F73611A81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D50BD2-4412-4AD3-9E5D-6BF1D694C526}" type="pres">
      <dgm:prSet presAssocID="{ED45DF10-87EC-4419-87BD-120F73611A81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04770A-1A2E-4286-B647-977F91055202}" type="pres">
      <dgm:prSet presAssocID="{ED45DF10-87EC-4419-87BD-120F73611A81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DAA81A-2802-4456-8E7B-996B0CC54795}" type="presOf" srcId="{BC28FD06-7713-477B-97BC-CEF3EA833296}" destId="{3D9FEA41-A896-4FE3-B9EF-6933CB448AE5}" srcOrd="0" destOrd="0" presId="urn:microsoft.com/office/officeart/2005/8/layout/vProcess5"/>
    <dgm:cxn modelId="{52490754-C7E2-4DA2-8ADC-1EBB596DF078}" type="presOf" srcId="{ED45DF10-87EC-4419-87BD-120F73611A81}" destId="{20D7794C-0AB3-49B3-AE6A-510A9C3AF3EA}" srcOrd="0" destOrd="0" presId="urn:microsoft.com/office/officeart/2005/8/layout/vProcess5"/>
    <dgm:cxn modelId="{235BB4C5-F00B-462A-9D8A-4CB98FD892BA}" srcId="{ED45DF10-87EC-4419-87BD-120F73611A81}" destId="{D04FDFFE-8C0F-43BA-8B3D-92B09EBD6419}" srcOrd="5" destOrd="0" parTransId="{444F34CD-388E-4E4A-B899-619CF3ADF347}" sibTransId="{4BE9812E-D574-42B3-A0F1-37730246CA2A}"/>
    <dgm:cxn modelId="{31036FB5-DE0C-441E-BC9E-9F98A5B86E03}" type="presOf" srcId="{C3CAAC76-73DC-40E7-B599-CD2B5E1B98FE}" destId="{1CD50BD2-4412-4AD3-9E5D-6BF1D694C526}" srcOrd="1" destOrd="0" presId="urn:microsoft.com/office/officeart/2005/8/layout/vProcess5"/>
    <dgm:cxn modelId="{94B5BEA7-74EB-436F-A445-B27A7833EA95}" srcId="{ED45DF10-87EC-4419-87BD-120F73611A81}" destId="{A61019A8-0CC1-455D-89A1-8B3F30ED6A90}" srcOrd="0" destOrd="0" parTransId="{654B1FC3-5FC4-4DEC-8575-621B3007DB74}" sibTransId="{E0989604-1CF6-4230-9EF8-73DAB3132163}"/>
    <dgm:cxn modelId="{41B30EC0-E5E3-47E8-9E60-4736484AF3D8}" type="presOf" srcId="{7E3859C7-BF62-4C14-AEBD-24D343E09CB2}" destId="{6742AF19-66DE-4362-94BE-5D9C7AA74C62}" srcOrd="1" destOrd="0" presId="urn:microsoft.com/office/officeart/2005/8/layout/vProcess5"/>
    <dgm:cxn modelId="{C8EF2760-0F07-49E7-9FEA-5EB39420AFAA}" type="presOf" srcId="{DBFF1CD9-C00F-4D29-8ACC-EFB651DECD06}" destId="{0E574B25-B59F-44B4-910B-B23F8833FABD}" srcOrd="0" destOrd="0" presId="urn:microsoft.com/office/officeart/2005/8/layout/vProcess5"/>
    <dgm:cxn modelId="{88EF73A6-484E-4C84-B751-341BBDDBAA06}" type="presOf" srcId="{7E3859C7-BF62-4C14-AEBD-24D343E09CB2}" destId="{352108BD-B9AF-457A-AFF2-0E09FA874FDB}" srcOrd="0" destOrd="0" presId="urn:microsoft.com/office/officeart/2005/8/layout/vProcess5"/>
    <dgm:cxn modelId="{E53D530D-6FF3-4F1B-BA18-E93355AED390}" type="presOf" srcId="{A61019A8-0CC1-455D-89A1-8B3F30ED6A90}" destId="{9044F4E3-E6E1-4E65-8F97-D37672D366D7}" srcOrd="0" destOrd="0" presId="urn:microsoft.com/office/officeart/2005/8/layout/vProcess5"/>
    <dgm:cxn modelId="{E3139DBC-287D-4519-988C-B890DED94528}" type="presOf" srcId="{E0989604-1CF6-4230-9EF8-73DAB3132163}" destId="{B52CCA44-6554-418B-8ED2-4885685F7169}" srcOrd="0" destOrd="0" presId="urn:microsoft.com/office/officeart/2005/8/layout/vProcess5"/>
    <dgm:cxn modelId="{A2863A56-CDA9-4B48-9DFE-C3EDA9BBBBAE}" type="presOf" srcId="{A61019A8-0CC1-455D-89A1-8B3F30ED6A90}" destId="{1086623C-126F-4B7A-A82F-92ED34D65C1C}" srcOrd="1" destOrd="0" presId="urn:microsoft.com/office/officeart/2005/8/layout/vProcess5"/>
    <dgm:cxn modelId="{580A8184-8EFF-4B7E-9E06-58D4E30B14A0}" type="presOf" srcId="{1419998F-182E-4853-AAA2-3EF343A16DB2}" destId="{1410DE3E-8BEF-4283-80BA-2F4E591EE90A}" srcOrd="0" destOrd="0" presId="urn:microsoft.com/office/officeart/2005/8/layout/vProcess5"/>
    <dgm:cxn modelId="{27C39549-19EE-47F3-828A-64846222BE4D}" srcId="{ED45DF10-87EC-4419-87BD-120F73611A81}" destId="{C3CAAC76-73DC-40E7-B599-CD2B5E1B98FE}" srcOrd="3" destOrd="0" parTransId="{5EDEE185-27A6-40F0-AD7B-C19598C834D7}" sibTransId="{BC28FD06-7713-477B-97BC-CEF3EA833296}"/>
    <dgm:cxn modelId="{1F7F857C-5E22-41B8-BDB0-13C0BEF88925}" type="presOf" srcId="{1AE20D60-A9A1-4EAB-A80B-2C1F5284F0EF}" destId="{3404770A-1A2E-4286-B647-977F91055202}" srcOrd="1" destOrd="0" presId="urn:microsoft.com/office/officeart/2005/8/layout/vProcess5"/>
    <dgm:cxn modelId="{359E3236-ACBE-402B-AA85-DDA319936E5D}" type="presOf" srcId="{27A01285-5022-4CC7-B189-10B95EBE0881}" destId="{FF491BC8-0CE1-479A-8B17-FAE31B904910}" srcOrd="1" destOrd="0" presId="urn:microsoft.com/office/officeart/2005/8/layout/vProcess5"/>
    <dgm:cxn modelId="{4888029C-9CDB-4E0F-8B56-193B835E816B}" srcId="{ED45DF10-87EC-4419-87BD-120F73611A81}" destId="{7E3859C7-BF62-4C14-AEBD-24D343E09CB2}" srcOrd="1" destOrd="0" parTransId="{8168B6BE-67AC-4BF6-86F6-9E72807810C1}" sibTransId="{DBFF1CD9-C00F-4D29-8ACC-EFB651DECD06}"/>
    <dgm:cxn modelId="{447EA0B4-BD8D-441D-B1B4-A4607B2754AC}" type="presOf" srcId="{1AE20D60-A9A1-4EAB-A80B-2C1F5284F0EF}" destId="{F0002E4A-76A9-4BF9-B0BC-FA191F01EF1F}" srcOrd="0" destOrd="0" presId="urn:microsoft.com/office/officeart/2005/8/layout/vProcess5"/>
    <dgm:cxn modelId="{4E33014A-4DD8-41D3-B1A2-06D525C700C9}" srcId="{ED45DF10-87EC-4419-87BD-120F73611A81}" destId="{27A01285-5022-4CC7-B189-10B95EBE0881}" srcOrd="2" destOrd="0" parTransId="{8F1A2962-8127-422B-B7AD-B66A672177BB}" sibTransId="{1419998F-182E-4853-AAA2-3EF343A16DB2}"/>
    <dgm:cxn modelId="{1B6F7685-EB0B-4E5F-A252-BD08B29CD334}" srcId="{ED45DF10-87EC-4419-87BD-120F73611A81}" destId="{1AE20D60-A9A1-4EAB-A80B-2C1F5284F0EF}" srcOrd="4" destOrd="0" parTransId="{531883F8-AC68-45D2-8C76-442D8136B77C}" sibTransId="{07B7DC73-FBFB-4F47-BB40-AB3EFEB5E069}"/>
    <dgm:cxn modelId="{31B5D88E-60B9-4610-A4B0-70330E53F59D}" type="presOf" srcId="{27A01285-5022-4CC7-B189-10B95EBE0881}" destId="{7085E058-740E-413F-99B6-28A88CA3007F}" srcOrd="0" destOrd="0" presId="urn:microsoft.com/office/officeart/2005/8/layout/vProcess5"/>
    <dgm:cxn modelId="{8CB6E576-016A-47F0-BD3B-EE7EDC6CFAFE}" type="presOf" srcId="{C3CAAC76-73DC-40E7-B599-CD2B5E1B98FE}" destId="{26122D35-29D5-4D48-B2A5-74E7F492A613}" srcOrd="0" destOrd="0" presId="urn:microsoft.com/office/officeart/2005/8/layout/vProcess5"/>
    <dgm:cxn modelId="{53E1F4D3-CAC2-4048-9BAC-E1B28A342EF3}" type="presParOf" srcId="{20D7794C-0AB3-49B3-AE6A-510A9C3AF3EA}" destId="{403A3EFE-9558-442B-AEDB-6718D3B69076}" srcOrd="0" destOrd="0" presId="urn:microsoft.com/office/officeart/2005/8/layout/vProcess5"/>
    <dgm:cxn modelId="{564E75EF-F183-475E-B6F0-EEFD695E3B1E}" type="presParOf" srcId="{20D7794C-0AB3-49B3-AE6A-510A9C3AF3EA}" destId="{9044F4E3-E6E1-4E65-8F97-D37672D366D7}" srcOrd="1" destOrd="0" presId="urn:microsoft.com/office/officeart/2005/8/layout/vProcess5"/>
    <dgm:cxn modelId="{1C7E2470-893E-4771-A5D6-3B7DE307FB12}" type="presParOf" srcId="{20D7794C-0AB3-49B3-AE6A-510A9C3AF3EA}" destId="{352108BD-B9AF-457A-AFF2-0E09FA874FDB}" srcOrd="2" destOrd="0" presId="urn:microsoft.com/office/officeart/2005/8/layout/vProcess5"/>
    <dgm:cxn modelId="{21443EA4-1E81-4E96-8969-C52A24C34A37}" type="presParOf" srcId="{20D7794C-0AB3-49B3-AE6A-510A9C3AF3EA}" destId="{7085E058-740E-413F-99B6-28A88CA3007F}" srcOrd="3" destOrd="0" presId="urn:microsoft.com/office/officeart/2005/8/layout/vProcess5"/>
    <dgm:cxn modelId="{70844F10-D2DF-4FED-8812-64F4C2FE67D0}" type="presParOf" srcId="{20D7794C-0AB3-49B3-AE6A-510A9C3AF3EA}" destId="{26122D35-29D5-4D48-B2A5-74E7F492A613}" srcOrd="4" destOrd="0" presId="urn:microsoft.com/office/officeart/2005/8/layout/vProcess5"/>
    <dgm:cxn modelId="{EADFC06F-CF8F-4730-A229-6D7375C29773}" type="presParOf" srcId="{20D7794C-0AB3-49B3-AE6A-510A9C3AF3EA}" destId="{F0002E4A-76A9-4BF9-B0BC-FA191F01EF1F}" srcOrd="5" destOrd="0" presId="urn:microsoft.com/office/officeart/2005/8/layout/vProcess5"/>
    <dgm:cxn modelId="{0F32228E-A1B7-4C32-B52A-E5E344ACACAC}" type="presParOf" srcId="{20D7794C-0AB3-49B3-AE6A-510A9C3AF3EA}" destId="{B52CCA44-6554-418B-8ED2-4885685F7169}" srcOrd="6" destOrd="0" presId="urn:microsoft.com/office/officeart/2005/8/layout/vProcess5"/>
    <dgm:cxn modelId="{AEEC4872-0A90-48C1-AB8B-32759B1AD707}" type="presParOf" srcId="{20D7794C-0AB3-49B3-AE6A-510A9C3AF3EA}" destId="{0E574B25-B59F-44B4-910B-B23F8833FABD}" srcOrd="7" destOrd="0" presId="urn:microsoft.com/office/officeart/2005/8/layout/vProcess5"/>
    <dgm:cxn modelId="{53DD9676-012D-4F78-92FE-0C05424BA0F9}" type="presParOf" srcId="{20D7794C-0AB3-49B3-AE6A-510A9C3AF3EA}" destId="{1410DE3E-8BEF-4283-80BA-2F4E591EE90A}" srcOrd="8" destOrd="0" presId="urn:microsoft.com/office/officeart/2005/8/layout/vProcess5"/>
    <dgm:cxn modelId="{33EC7402-02A0-4F95-8180-D65377D7E031}" type="presParOf" srcId="{20D7794C-0AB3-49B3-AE6A-510A9C3AF3EA}" destId="{3D9FEA41-A896-4FE3-B9EF-6933CB448AE5}" srcOrd="9" destOrd="0" presId="urn:microsoft.com/office/officeart/2005/8/layout/vProcess5"/>
    <dgm:cxn modelId="{CEDD51A5-7344-44ED-874B-3EEF1995B280}" type="presParOf" srcId="{20D7794C-0AB3-49B3-AE6A-510A9C3AF3EA}" destId="{1086623C-126F-4B7A-A82F-92ED34D65C1C}" srcOrd="10" destOrd="0" presId="urn:microsoft.com/office/officeart/2005/8/layout/vProcess5"/>
    <dgm:cxn modelId="{3FFE5FF9-034D-40F8-B86D-A65011DCE8E9}" type="presParOf" srcId="{20D7794C-0AB3-49B3-AE6A-510A9C3AF3EA}" destId="{6742AF19-66DE-4362-94BE-5D9C7AA74C62}" srcOrd="11" destOrd="0" presId="urn:microsoft.com/office/officeart/2005/8/layout/vProcess5"/>
    <dgm:cxn modelId="{F9FCCA2A-AB73-4721-AE57-7D2BC7BEC489}" type="presParOf" srcId="{20D7794C-0AB3-49B3-AE6A-510A9C3AF3EA}" destId="{FF491BC8-0CE1-479A-8B17-FAE31B904910}" srcOrd="12" destOrd="0" presId="urn:microsoft.com/office/officeart/2005/8/layout/vProcess5"/>
    <dgm:cxn modelId="{CD893378-849B-423A-B34C-4E8E15905791}" type="presParOf" srcId="{20D7794C-0AB3-49B3-AE6A-510A9C3AF3EA}" destId="{1CD50BD2-4412-4AD3-9E5D-6BF1D694C526}" srcOrd="13" destOrd="0" presId="urn:microsoft.com/office/officeart/2005/8/layout/vProcess5"/>
    <dgm:cxn modelId="{51235074-9FB7-40B2-B97C-89B8CEECF175}" type="presParOf" srcId="{20D7794C-0AB3-49B3-AE6A-510A9C3AF3EA}" destId="{3404770A-1A2E-4286-B647-977F9105520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4F4E3-E6E1-4E65-8F97-D37672D366D7}">
      <dsp:nvSpPr>
        <dsp:cNvPr id="0" name=""/>
        <dsp:cNvSpPr/>
      </dsp:nvSpPr>
      <dsp:spPr>
        <a:xfrm>
          <a:off x="79737" y="0"/>
          <a:ext cx="5280660" cy="8229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WQ data collection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103841" y="24104"/>
        <a:ext cx="4296335" cy="774752"/>
      </dsp:txXfrm>
    </dsp:sp>
    <dsp:sp modelId="{352108BD-B9AF-457A-AFF2-0E09FA874FDB}">
      <dsp:nvSpPr>
        <dsp:cNvPr id="0" name=""/>
        <dsp:cNvSpPr/>
      </dsp:nvSpPr>
      <dsp:spPr>
        <a:xfrm>
          <a:off x="394335" y="937260"/>
          <a:ext cx="5280660" cy="8229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Data assessment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418439" y="961364"/>
        <a:ext cx="4303193" cy="774752"/>
      </dsp:txXfrm>
    </dsp:sp>
    <dsp:sp modelId="{7085E058-740E-413F-99B6-28A88CA3007F}">
      <dsp:nvSpPr>
        <dsp:cNvPr id="0" name=""/>
        <dsp:cNvSpPr/>
      </dsp:nvSpPr>
      <dsp:spPr>
        <a:xfrm>
          <a:off x="478487" y="1905002"/>
          <a:ext cx="6379512" cy="8229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WQ Improvement Report and submit to EPA for approval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502591" y="1929106"/>
        <a:ext cx="5208676" cy="774752"/>
      </dsp:txXfrm>
    </dsp:sp>
    <dsp:sp modelId="{26122D35-29D5-4D48-B2A5-74E7F492A613}">
      <dsp:nvSpPr>
        <dsp:cNvPr id="0" name=""/>
        <dsp:cNvSpPr/>
      </dsp:nvSpPr>
      <dsp:spPr>
        <a:xfrm>
          <a:off x="1183004" y="2811780"/>
          <a:ext cx="5280660" cy="8229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Implement BMPs and adjust NPDES permits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1207108" y="2835884"/>
        <a:ext cx="4303193" cy="774752"/>
      </dsp:txXfrm>
    </dsp:sp>
    <dsp:sp modelId="{F0002E4A-76A9-4BF9-B0BC-FA191F01EF1F}">
      <dsp:nvSpPr>
        <dsp:cNvPr id="0" name=""/>
        <dsp:cNvSpPr/>
      </dsp:nvSpPr>
      <dsp:spPr>
        <a:xfrm>
          <a:off x="1577339" y="3749040"/>
          <a:ext cx="5280660" cy="8229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Effectiveness monitoring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1601443" y="3773144"/>
        <a:ext cx="4303193" cy="774752"/>
      </dsp:txXfrm>
    </dsp:sp>
    <dsp:sp modelId="{B52CCA44-6554-418B-8ED2-4885685F7169}">
      <dsp:nvSpPr>
        <dsp:cNvPr id="0" name=""/>
        <dsp:cNvSpPr/>
      </dsp:nvSpPr>
      <dsp:spPr>
        <a:xfrm>
          <a:off x="4745736" y="601217"/>
          <a:ext cx="534924" cy="53492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>
            <a:solidFill>
              <a:srgbClr val="C00000"/>
            </a:solidFill>
          </a:endParaRPr>
        </a:p>
      </dsp:txBody>
      <dsp:txXfrm>
        <a:off x="4866094" y="601217"/>
        <a:ext cx="294208" cy="402530"/>
      </dsp:txXfrm>
    </dsp:sp>
    <dsp:sp modelId="{0E574B25-B59F-44B4-910B-B23F8833FABD}">
      <dsp:nvSpPr>
        <dsp:cNvPr id="0" name=""/>
        <dsp:cNvSpPr/>
      </dsp:nvSpPr>
      <dsp:spPr>
        <a:xfrm>
          <a:off x="5205219" y="1523997"/>
          <a:ext cx="534924" cy="53492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5325577" y="1523997"/>
        <a:ext cx="294208" cy="402530"/>
      </dsp:txXfrm>
    </dsp:sp>
    <dsp:sp modelId="{1410DE3E-8BEF-4283-80BA-2F4E591EE90A}">
      <dsp:nvSpPr>
        <dsp:cNvPr id="0" name=""/>
        <dsp:cNvSpPr/>
      </dsp:nvSpPr>
      <dsp:spPr>
        <a:xfrm>
          <a:off x="5534406" y="2462022"/>
          <a:ext cx="534924" cy="53492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5654764" y="2462022"/>
        <a:ext cx="294208" cy="402530"/>
      </dsp:txXfrm>
    </dsp:sp>
    <dsp:sp modelId="{3D9FEA41-A896-4FE3-B9EF-6933CB448AE5}">
      <dsp:nvSpPr>
        <dsp:cNvPr id="0" name=""/>
        <dsp:cNvSpPr/>
      </dsp:nvSpPr>
      <dsp:spPr>
        <a:xfrm>
          <a:off x="5928741" y="3408426"/>
          <a:ext cx="534924" cy="53492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6049099" y="3408426"/>
        <a:ext cx="294208" cy="402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51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51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47DF21-247D-4A75-9B4E-BB6A09FB3E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0836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B6500D6B-98A4-4044-AB1C-FD2C18624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3203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CEDB28-8673-498B-8B71-D17E1B2C02D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BE1F8-B372-4278-BA44-3D8D052A969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BE1F8-B372-4278-BA44-3D8D052A969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BE1F8-B372-4278-BA44-3D8D052A969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3B802F-D24F-481A-A59A-FF53F5924A31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5F73E-1424-4C8E-8DE0-DA862C8CB684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EA4F31-6941-4052-B848-38134CAEECE3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9760A9-618D-4830-BB8E-EE9CC61D9FF2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8D9F29-5C07-48FD-9E78-8B68BA361AC5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797E28-4A99-4862-8896-F0E2929FD4D9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282B03-273E-407F-B1F4-C0DCA26582DE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F499A8-3E13-4BA7-B0CD-6570619A2D44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9ACEA8-82F2-445C-A58E-8E640BB3F7C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5D200-86D0-47F4-8959-DDD2E468BD7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2499F-7792-4FE0-9A39-6A4887CCF48A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41DC3D-1E49-4148-BF72-BB9C0BE9E88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127072-4210-4CDE-857E-BEEC0589E39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E157CD-011C-46CF-8977-C35D5BAC4DC5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287317-201F-45C6-B40A-6EE7A7D64069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65E9CE-11AB-4D80-882E-3AD5E3ED582F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D15F20-0C97-479A-9531-20B101B0D68D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72903-3A9F-490E-9ED7-04F7726645E4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CB1FDA-BB70-4B51-BF56-5AF709649A76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D1DC68-A2A3-4690-A37B-009661D252FC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619A6-C9B5-40AD-8C94-E64E2A600FB5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315413-BBF4-4E60-B8D6-D9880EEF5CDB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060FE-1178-4EE0-96A6-91CB1D2F9A5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78A18C-6894-45B3-A923-7190C25393C9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5B22A1-024D-492A-92FF-93F179DBFBD1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874EE-19D1-40E9-93D8-9BDBA70210EC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303D3-1B0C-4467-912E-A9A623F03BF5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5DB20-ADB5-46CA-A068-86BD5BB7AAAE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EEA8F-8E09-4467-9793-DAAEEDB1C9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41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C0B0FB-BE1F-4B8F-8292-243F8C900B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2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53182-E194-4F7C-BFBD-2001541075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977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B93C60-6176-4D7B-BD48-C709B83BEF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211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F5B1E-BE72-42FF-A390-2719BF2627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7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E8F53-277A-4DF1-9A7E-3D53C00F4E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233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89C17-13DE-4E42-9D3C-399EB06BFE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765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41E98-B896-4F61-A6AB-08E3A7BFF4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736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38CA7-F586-4CEE-A173-DBDFA51095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46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8B41FE-5904-4001-8C0C-3E06CE6649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49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403D4-D9E3-4A9F-9321-5E248639E5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286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387A8DC-739C-4046-B7E5-4C72B039A85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6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74ADEAF-F792-4E67-AABE-39A8C89DBB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frm=1&amp;source=images&amp;cd=&amp;cad=rja&amp;uact=8&amp;ved=0CAcQjRxqFQoTCK_v7pOn0cgCFQbqYwodw4kHaA&amp;url=http://epho.com.au/financial-modelling-for-solar-power/quote-essentially-all-models-are-wrong-but-some-are-useful-george-e-p-box-212711/&amp;psig=AFQjCNFgjru5KsdJpOcLnARNrwrqwMyUmg&amp;ust=144543930412652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Green_SnapAnimation.xl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wmf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hyperlink" Target="http://www.kingcounty.gov/environment/wlr/sections-programs/science-section/riparian-shade-characterization-study.aspx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s://www.google.com/url?sa=i&amp;rct=j&amp;q=&amp;esrc=s&amp;frm=1&amp;source=images&amp;cd=&amp;cad=rja&amp;uact=8&amp;ved=0CAcQjRxqFQoTCL-ZzYv-j8gCFcdTiAodxgMLjA&amp;url=https://en.wikipedia.org/wiki/Strahler_number&amp;psig=AFQjCNGTM-bubueqSvT8MpxZ-yRYnwESGw&amp;ust=1443194892106595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://www.fs.fed.us/rm/boise/AWAE/projects/NorWeST.html" TargetMode="Externa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://www.cleanwaterservices.org/AboutUs/Departments/WatershedManagement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76300" y="914400"/>
            <a:ext cx="7772400" cy="1470025"/>
          </a:xfrm>
        </p:spPr>
        <p:txBody>
          <a:bodyPr/>
          <a:lstStyle/>
          <a:p>
            <a:r>
              <a:rPr lang="en-US" altLang="en-US" sz="3600" dirty="0" smtClean="0">
                <a:latin typeface="Lucida Sans Unicode" pitchFamily="34" charset="0"/>
              </a:rPr>
              <a:t>WRIA 9 Temperature TMDLs and Riparian Restoration “Rules of Thumb” For Temperature Management </a:t>
            </a:r>
            <a:endParaRPr lang="en-US" altLang="en-US" sz="3600" dirty="0">
              <a:latin typeface="Lucida Sans Unicode" pitchFamily="34" charset="0"/>
            </a:endParaRP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62100" y="3733800"/>
            <a:ext cx="6400800" cy="1752600"/>
          </a:xfrm>
        </p:spPr>
        <p:txBody>
          <a:bodyPr/>
          <a:lstStyle/>
          <a:p>
            <a:r>
              <a:rPr lang="en-US" altLang="en-US" sz="2000" b="1" dirty="0">
                <a:solidFill>
                  <a:schemeClr val="bg1"/>
                </a:solidFill>
                <a:latin typeface="Calibri" pitchFamily="34" charset="0"/>
              </a:rPr>
              <a:t>Curtis DeGasperi</a:t>
            </a:r>
          </a:p>
          <a:p>
            <a:r>
              <a:rPr lang="en-US" altLang="en-US" sz="1800" dirty="0">
                <a:solidFill>
                  <a:schemeClr val="bg1"/>
                </a:solidFill>
                <a:latin typeface="Calibri" pitchFamily="34" charset="0"/>
              </a:rPr>
              <a:t>King County Department of Natural Resources and Parks</a:t>
            </a:r>
          </a:p>
          <a:p>
            <a:r>
              <a:rPr lang="en-US" altLang="en-US" sz="1800" dirty="0" smtClean="0">
                <a:solidFill>
                  <a:schemeClr val="bg1"/>
                </a:solidFill>
                <a:latin typeface="Calibri" pitchFamily="34" charset="0"/>
              </a:rPr>
              <a:t>October 21, 2015</a:t>
            </a:r>
            <a:endParaRPr lang="en-US" altLang="en-US" sz="1800" dirty="0">
              <a:solidFill>
                <a:schemeClr val="bg1"/>
              </a:solidFill>
              <a:latin typeface="Calibri" pitchFamily="34" charset="0"/>
            </a:endParaRPr>
          </a:p>
          <a:p>
            <a:endParaRPr lang="en-US" altLang="en-US" sz="1800" dirty="0">
              <a:latin typeface="Calibri" pitchFamily="34" charset="0"/>
            </a:endParaRPr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685800" y="6248400"/>
            <a:ext cx="8153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altLang="en-US" sz="1600" i="1">
                <a:solidFill>
                  <a:schemeClr val="bg1"/>
                </a:solidFill>
              </a:rPr>
              <a:t>PHOTO: Green River near Flaming Geyser State Park looking towards Cascade crest</a:t>
            </a:r>
          </a:p>
          <a:p>
            <a:pPr algn="r">
              <a:lnSpc>
                <a:spcPct val="80000"/>
              </a:lnSpc>
            </a:pPr>
            <a:r>
              <a:rPr lang="en-US" altLang="en-US" sz="1600" i="1">
                <a:solidFill>
                  <a:schemeClr val="bg1"/>
                </a:solidFill>
              </a:rPr>
              <a:t> - May 16,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TMDL?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Maximum Daily Load</a:t>
            </a:r>
          </a:p>
          <a:p>
            <a:endParaRPr lang="en-US" dirty="0" smtClean="0"/>
          </a:p>
          <a:p>
            <a:r>
              <a:rPr lang="en-US" dirty="0" smtClean="0"/>
              <a:t>Calculation - Max pollutant that a waterbody can receive and still meet water quality standards.</a:t>
            </a:r>
          </a:p>
          <a:p>
            <a:endParaRPr lang="en-US" dirty="0" smtClean="0"/>
          </a:p>
        </p:txBody>
      </p:sp>
      <p:sp>
        <p:nvSpPr>
          <p:cNvPr id="6153" name="AutoShape 9" descr="data:image/jpeg;base64,/9j/4AAQSkZJRgABAQAAAQABAAD/2wCEAAkGBxQTEhUUExQWFBUXGBcWGBgXGBgXFxcYFx0XGBcdGh0YHCggGBonHBwXITEhJikrLi4uGR80ODMsNygtLisBCgoKBQUFDgUFDisZExkrKysrKysrKysrKysrKysrKysrKysrKysrKysrKysrKysrKysrKysrKysrKysrKysrK//AABEIAQ4AuwMBIgACEQEDEQH/xAAcAAABBQEBAQAAAAAAAAAAAAADAgQFBgcBAAj/xABCEAACAQMDAgQFAAkBBQcFAAABAhEAAyEEEjEFQRMiUWEGMnGBkQcUI0JSobHB8NEzYnLh8RUWU4KSotIXJEODwv/EABQBAQAAAAAAAAAAAAAAAAAAAAD/xAAUEQEAAAAAAAAAAAAAAAAAAAAA/9oADAMBAAIRAxEAPwDLGNcmuMaTQLDV2aSK6KAimio9AFEWgeWr5HendrWH1qNSjKaCZs9QI709HUCRyar6NThL1BpH6LmJvX/NBFpWPuA0n+Vajp52jcfMRkjj2j7Vj/6K7hOrcDM2H9syg/vWvWbBG3OAP5gAL9o/nQYR8ZJ/97qsqIuXD/7zP3zNVy5iQex/61aPjsIuv1gjJKOhJwrMLTtI4IILDM1WL9lg9xTyhbdEEDadpI9R/bNAJ8GP6ZoZauTQyaBReuC6fU0gmkk0B2vMZO7v6/fj0oZun1/nQjXJoFtcNI3Uk10UBVNdoa0sGgYmvRXTXKD1KFeArooOgURaStLUUBFoopCCigUChRbUSJ4kT2xIn+VDilLQaL+iq+p1GoYKFcpedcYVSbZVQOAAZ/l6VqA1bC4inls7fcL5vwQayP8ARqpt/rF8qNvhm0pJPzEoWAHfDJzxuWtJ0V0PqFcklpusPTaRKA+20t91FBmf6SekXBdfWHb4d64EUDldiKuc8SpHGJHrVHL5n6/6H7RP5rRPjDS3dQ/ULan9loT4onJYtbtlkGfZmJ7QPWqV8RrbGpu+DPhSDbkknaQDycnM0EYz8D0/6/60Imj3JA2ERDEweQSAD/QUAig6qghswRBAj5sw2ZwRg+4niMhNLakEUHjSTXa5QemvCuV0CgVSxSRS6BsRXAtEIrwFAnbXQKWBSgKBKrRVWuKKMgoOotGC15BRgtAMJSgtLiuxQWv4C3XDdsKJlGcLMT57G/77EMfatF6Pq9/6uwVVAN8YEAjzkDHcAD8Gs7/Rq5GrJECLN6T3MhQB+SK0LpFhRcchQsG8yxESWaAfTG4QexoKDreu+BqOqIDI1OwgwCN6gFwZ7EMy/wDl4qjMKtnxLo7l/qGrCLLDcxUYxbtoWx/k1BauygsWHQy1zxhcBjytacBI9mR1NA0t7SwN3cVwpKxuj2nBgf2oOxdj584cAehTzAn6ztI+h9qLprgV0ZlDqrqzIeGUEFl+4kVy5lNkgi2zkHAJVygz/FlZ9t7UDMikEUQikkUCK4RS65FAiK7FdrooOoKJFIWlzQAIr0Us16KDgWlBaUBSlFB5VoyLXFWioKBaLRyv3Hr6/mkItGC0CIpXheXduX5tu2fPkEzt/hxG7sYHcUrZXAtBYf0fMP1xQ0+ZGUR/FuRh/NfxWi/DSxcvDdkEk5xCm3j/ANPf3rM/gtZ1+mH+/j6hWZZ+4FaT0AjyXDy/i7+3yHYZ9/K1BULuvXR9auuQXUEIcxlrdoNiPN9Mc5NUrqeiFl3tBt3h3HWexAKhSI7kZP0FT/xdp3TVXbTsCfEN8nMbmtKWjv8AuKo+g4qv3DukwzXGKxE9pBEfvSNp/NAxIpDLgGcyZEcAbYM+8n6R70Q0l47e2P6n8/1oAkYpLKRziRI9x7e3NEInj0n8DP8AeuXHJABzEgfTmPyT+aAVcpVcNAmvV2uig6tFC0NaKKAMV0ivV6gWP87Upa8opSLQEUCO8/QRH1mZn2oqCkKKOg/z/O1AS2KKBXEolAkikUQiuKYn3BH5oHfRdV4d+y4gFbloz7Bhu/lWodMtAXGsCWVbt1BPcGHM+xJasi3xniM/iti0FzbqY8o8lh2g8F1fcfuWWgzH40uH9cvM3+4c5x4af8x9jTO50y7bU3HDWnQ2WVWESl3ftfdOBKx9+1X3qPVtN/2hZuFFgXrtpvLH7LwVBJHB/aE55g1WtV11LttbVydraS1aJBz4lhrj2vp5ys+o+tBUuAywCcQeSCpkx7ETP0HpQWIIJzM/aDM/eY/NEacYgx+QwmfwfxQ2bEf2Hv8A60AWrhTJA7TmcR/pSyKGaBJpJojR9T+IPt60Mig9Xq5XZoFrRRQlooFAMmvCvA0uOKBSiiItcUUVBQKQUZBSVFGQUBEWi7OJ4wcRMH+9JC0qKBMUkW52gZJMRxBJgZ70Z7ZxEGf4TJGYggcN7eketJCwYJKkexwROCOZnHtQD1GnIVSYh1LD2AZkz7yp+0VqdvSEs2CzizaBjliqKDH2BrNunWBcu27bmE+Vj/CpJJ/mY+9ato7rBzAEkBQJ4IAABn0834NBkvVPLduo0yl14E5kNFyfeAPuKZu+0spAPmB9R5SY/kaltZfm9qi25Q99ry4BBZLl0gGcbfO0/So9dLudkgyoaWGYYSFmT8rNtXH8QPtQR7iQxniMdyDIx7CAPuKE6x/TH9foaOozBwO/5z/OhM42xt80kl5PywAFC8ATJnJMjgDIAbt/k/6/8q9aulXVwAdrBoIlTBmCOI7Ue7cHk8s7ViCcZlsbThZJMTJJMxMU1agSMCBxx6mB78/60g0a+oDEKSRiCRB4Hb64oewxMGPWMfmgRXq8K9QEWiigpR1FAOlikmlKKAyUW3Q1py9rafmVsAypkZ7GRyKBdunCWzzHET9+JoCj7U4QUBAO8j6d/viiY28ZmZ9vQ/eD+aQBRD/n+dqAYI7mMY+vb6D1jNPL+hUWFveJuLEiIM7wYIyBiPNukkx8ogmmokQRjuDxwex7ZqU1uvLaKzZa1b8ly5tuzNz+Nh/wnfz7fegj9Fo/EvLaVlUtADMZg7C547YI/FatYbyW7va4lozwQHVQfpy33NZJor5S4rg5UzPoYI55H+GtP6Dq/F0dhmIG5ypLZEreYLPrgHFBnXxayDU3EtYtW2KqJJ5hnJJzJcufuaizbdSp2sGG25kGSpYbGg8qTABHNT/RNAl7WhLq7rd9roBO9RhiWKtjcQFjBwXHpQusdTF+3p7aQz+D4BYqu5iHlPM0FJHMczHFBDdY1Ae7cuKoXe9yc5JZi5x+6IKiIjy0wtWyxCjntwMn1OMe5OKltUsLaRUAuqLy3RHiZ3gBiBIDAELPYgCoy/bjkqSRxmVIxBBAhv8AOaBvftbWZSQYJEggjB7EYP1oTkffH95/t609S3vXaE825YIB/hI2j7jd9ZplOOKARrzN249eGyPTGK6xn+30oZoOV6vV0jAz647iKBSUYNQUowoEg+1LWkUpKB0lsxu7SBnvM8esRn0ketH05zHqrQZjbtG6feY2x6sPSmgOMfb0qUTrLA2P2NlFWBcCbbYe4dwB327YcLEDzOxnJoHXS9DdvPItX73d/DUs5H/EQYJ9TNH1HSLtrN/wtOD/AOLqLCe/y7y32iaHqNZfcWzqNayaQksbXjXAFCgqoLgvceQDj6YAIqJs/CTlLl1dOLikEo157llvl8QuoYAXk2zEEnEmKB6+t0ymDqrLevhrfuD8i0FP2NcsdV0jGP1ggn1t7Bj3d1H3o/SvgHqToVWzpLKuMm4DuPBUYDOvII49+Kf/APYAssovasQQBGk09pVkTuIuXARAiJMSZHl2tQN9LZW82yyRdeCSqXdKYAyzEi+dqgSSTgVIdS6M1mwl0+YEhlFuHuhWYruKjyhJ8OGDGSwxVu6XptHZtvN29a2hC7ubqXH58rsyFD3BtJK/LgyKlz0XShEvjeotqzIyO1tSjwYHhkBbZ8rFBtEgkjmgy7puku3CrW9LqW2QSrJZQwDuBKXHBIn94iDxPatK+Hukh9DZsuj2oBDK2zxQ3iMxnaSoYiG7/N61NfrABDMpcEbSQoeQMkkr8o48sRml+MpJI8o8pkEHjnE4Ed/ego/Weg7NUFtMCloW2RBctobfiblJKsy75CMSSSWCnk0Dp/wK1/cb1hNOQSgCXENsgKVUlbbHaeGIBzwQJMX+7p0aDtQup3ozhSyzMMD2MMRIzkjE0jU3VAm44gTIDSHEGd0iR9Z/0oKP/wDT5gCpe5cACsAUW2Nyqy2wrljtIng4xnkVQupC1ZUWbl17XmYkHTPu3YU5YqWGCMcR71otnrtq3dZV0d2yLktvdEKMq5uqWNwCw6sCNrGMKREgU21+k02quMbt626Ick6i14lu2wDKyXLQDDgjY8rAQyDMBm1+7pHjw9dbWMftLeqUMed2LbheQDwMcCaeab4cNxWFvU6C8x2soTVKLmA4KxcVSJ3AwYygqy6jo3StQWe3fuOzeRCbyFGdRtJBvnzHAwQAScSM0Kz8AWiwLoNqvsBMI5gOPM9kFPEN1UGexbMxIVHXdDv2DF+ztlTsi5baWMKpBtO0kEzBwYimOq0txFUujKpkKSCAT3g+szUqLDaXw7tq8rW3Iuta3nfuGAWQiCQ0FWEny+YDimnV+tvqD5uIHK25xBiURdygjE5j3JoIwIYmDExMYnmJ9Yrxz/zrqXCOCQPYkD0pNAS3RgnuP5/6UIEYgQfWffH0jiiTQJilIK5FLQe3v9uPx/rQFtilajT70ZJjcIn09PtXkFHT+2KBPTtbp3t+FevXNIy7BC2Q6M9vasqw81uSqsylWWVmtJ6f17TeCN1y07gK4R9SVJ2jYiobi2xug48sBQeSayrrdgW7qNAh7Kt/xSzDPpIz96MpKPbueYKCrOocqGAK7yIOPmx6UG09O6/ZZWSzcsKqAgopt8HMp4VyVzMDbnaSfWpa+7PbBFwXAw2sSpth5BAgEGTngkL6c1nXSdCl6Ut3nU7fJ4tvT3VdmLEDz2vKNkDnkn2kj9Ns+GIe0t9WCeBd0a27viDGxPAdA3swJUjM4wFqvC2Xe3tNxk2q1o3H2IjldhKOHt370xtB4hYjsYdCtW0VrC27ZLQdlvcfEncN3hNsEMDMr5ZJ5Gc0+KbGqs3lsBgo3qVAOrt+GrKWD+S67FT5pJ3EbW8oC5rXUOs61Lxt/rNx2kCUuPtLcDbu+btkxMjAoPoHwLJZHdLYaSD4e4DxBE7QuWb6icdpy8GiIlhEZ5DDt6HMQeO0V85af4r6kxXbqr5JDES4AISS0TAxtPHp6040fxrrnKqdRdbmZvMm4EiJMeWCQJEe9B9Ev4QyxtiSBnau5jhQN2ZMfyor24WZKSZESRJE/ujI57CsL6Z1vXX7oTxGyWVp1F/EAljKwQIDGJHGKunRfht2uEX7mw8qoua9ztIVgzbtZtIyV45EUF41OhcggXntKY3FD5sT8oKwCcDM4GI5qB6102wDvv6qwjxAu3bemnE7Z8VfcTnkYicL/wC5lm5JuOrCeBp7ByMTN1bhb0mk6roens22M3GA4JYWwGPHlsKggGgjdNe0emz+uLdHJC27bhzjaXbS2ADABgT3OaYdQ/SDpgWOmS/deGhgiWVQt23kbhLbTwx4wcRJXfhezcst4kb/AAna3uO5rTGDby5LCQMCYhiO9Zd8Oa9LessbwNjsLbzkBbhCECeIMUDz4qYK7M1myly4GQi2PLaG3b5cy9whnlzyNkAcmrlPr6/bmfxU98V6a9bv3Ld6N6MBgjKxCmI9Av0n3BqC2n3x/bmgFFepVeoOpRgKRb5oooBg0axdKhwDG9dh913I8flF/FABogaf89MUDi3R0UnABJ7AU3t1YPh7Qea3fZgEV3kctNtQ0R3DEgfmgZ/pE06obMYCKtnjJ2osHt2Q59xSuqtZOlFtM3EWLmJ87wrAxwqhRn19qe/Emk8a6pYjZbH6xcBOAFXg+zALn0Y1EdIupalLh8znY852m6IvGY5gqfx70Er8N6srb/8AJuzOCo98RA57RVu6r8U7iN1lXVULPLQwSAZBUcyFAODg4qm2bLaV4eI2lSY3KwaQ3HpwPr96mBlC4EqqiQceTykrH7yxJHfEUER1TqoPi39pN3w3VWJli1xXBLYgEpcPyxOMVStURtQiSSgnsQQWVhPfgGrP8U6xUe7bGSfCIENkBQqnd+7JJHv+KrNzTlo2AyEZnB7BRLkjkYjHrQNCswDwJ+3c/wA5/NP+j3YuWm2q0OoKuoZWBwQwPzCCV+h9qZ8AsMgyCO65Mbse38u3FPdFq0BUwxhRgwPORDRAyJyJznPuF1uWl8e26yLb3NQ4WPlcuv7IGNzHJhzE29ggZnYOk+ayCV3taeF43KcQQTGIOf8AdPesY6JdWf2rhD8rOZu2y1pWDx4OGInGe6kTmdc+FddY8wtXFbed4g5Mws5HsYHoR7UErp+n7W3FyYJbIOGiGjMbY49IHNM+qWVOXzbTddYD/dgqp+uP5+tS124MmcQJ+uY/rFQHW7gB2NIRrTbiO/iTkSOxmI7/AFFBmHxf1q4t6424h3AmMCDuA79gQB9BPFU7o1rffQN8pJBMTtBPzAdyDmPapH4q1fiXCQIEDJxgcH8f5ipL4K6DcNx7mxnW3u2sqOyXQskFIA3qw4I9ZoJD9KumP6xYvFvLfsrODCvbgOT9QymP932qmXSQ5824gkbhPmGRPqZHr61sfxdoRq+mMQD4lqbqKwIYFMsCCB+4SfxWMGgRXgKWF9xj/pXqBVu2YntMffnjn70YLQVFHAoGtLShUu2f84oHSce/8vatk6L0S2lmyMK2zcQRte4VKvcw2NzRBOYWPSs7/R90P9b1SqWCrai60jdJDAIsTmW/kD61eGtalrV+5YH61N1zp3LFXtsB+1G5fmUXN9uBg/agBd+KdLp7l5BZtIQu47LRbxGIBdGM7t4GM4wRIis56hpm1N5jZt2ktnZtZYW3NwsVac7WfuuSNpHarp1H4GhlLaq2LjAO6tG5WYA3JUElmJJxAA7k1ldpyspJ2gnE4niY9fegu/R2HhC3dN9bkC23dG8wV9ysDkEqRAB+xp42oNu4iFlIuorJtkhwAQpyd9ueCJ8pDZwKrGh6g9x5uOztxLMTzxz3wv4q43imqt20YLbdCht3dvnQKDuIbkqSFYgejetBGfDXRg2qvWHL3Xuq9l3AkICqNnsBhSGwQQKp+o072zeDn9xrJPMtKmJ5zBn29iKuOs+JW2u1obSbYsXNsrt27mJByeWjOY74qm/EBO/cFCAgFFUbVCkYgHP378+lBH27xUuBB3CCcH1n7HM/WrL8F6Wzdvsl1wLCWXMkQNxXBCycjOZ9Kqty4THsIH9f70+6NaVnh2KocMV528t/7Q3r2oNC6Br7dhkufq423L1t0a2P9o4XayW0nyq+xmzxvM4wNJ6Z8J6XclwLDWyx2qSih2O/IWJiRFZV8HdRJKsyFgrXDbESLaZJiONqqDIzCkDmtd+DyWsC4WDG759wxKnKmO275iOxaJIUGgdpYZBcHzQAVUs2SSYyfsPz9armr0zOL11stbVLb7SYbw33KNp7HceM4FWnqIMow7GOSMsVUGBzEnniZ5qrdcusBt/jDEjjgpE57CaCj9O6Ncu3WunTI9u2GhrzbLausi2WH76j+H6VYeofGCNavJbdpRQsqi+HBXbCKRxuZREgnMRVK6x1N4e2rNDQIkieO054/wAio7p92NI57vdWM/wyxI+8UGp/DHXzdQuX8SyuMrtuWW2qNoUDzJDHueG7iKzL4y6R+rap1UAWni5ajK7WA3AH2fcI7CKlvgy6DduWWg+Iu9JAP7RG8hE9/NVj+KNN+uM+ne6iuqW9Rpy4CAh1Usoblp/aKRA+ReYoMrArorgpYoFIKMKRbFOFHtQMRpz4RuSsC4Le2fMSVLyB/CAAJ9TQ0NJNKA4/yKDRP0YXwlu+wteOzXbaOgMXNmx/CK5BjebgMT2p5qfiC5uNjSWPAt2mUXVtxFhVa4+piDsmBO7JndEk1nvTdU9thctFlKEHcs+U52yRxJ9fQ1bPgTXuV1Vu0V/WrpU2d7Ruc7y5j94gbjn+KgadQ+JtUpu2RfZre+4oaPMyliQ24ZnaR9jFUbWCLjZnMyO85q2/FGluLqtSWtugV9xkcK5Cq09wzdxyaq3VEgqexH9OaBeguEMI55q39LvgqUb5eO2AcrEcxj7g1StK8GfTNWTQPPrwpn2+nc/L+aCK6heIusBOcyBEESGH5k/Qj6VFau8WjPbjGP8ATEVP9dtKAwIyCLitJB9HUjAzO4EieBVbuNx9BQDJp908fNxAt3GzHzGEQf8AqIxTAU4W4MRiYmfaTP8AT8UF4+FrSkbQTPhuoIJHmZCgMgiSGM/Yg1sfw75baoP3VUfgAf2rG/hJobAkgj6ma2XoD+Qffn2554FA76pcPkEcuv3IDPHt8v8AOqV8WX8kTwmPq7en/wCs/mrb1PUgG1PYu/HdRsHJEZuHn0rO/i7WTvaZUmAe3klREe/idu4oM/6tfPiOeNoP5wo/mf5U4tMRpbQ7F3P8gB/eojV3j5gOGIJPrEgf1q6dK+H21FhEVgreGGCPI8QsS0oYIgDGeZPpQRF7daPiLKta2v6FW+nfIH5FaxqNKjXb24Bhbt2L1pisrshvGEkbZLSfUSKZ3vg0Otp7sv8AsxZvbzsJt+XYwUKSSrrHmg7WOZFTmgsixoxY1LyL9y5aUSB8wuMIPuiMw+ooMEVfzn+9KFO+qaA2L12yxDG07JuHDbTg+2Mx2puoj2oF2xThRQrYp0tsx2/IoL7/APRle+tf7WF/+dN9R+ia2nGrvORHlTTqxzwfm45zMYPetRvM3/4xnEFtwWfpG5vpj60C6QQwvbUEdrjKGEAn5gIz/CcetBQLH6JwEIGsugPtJBsAfLJAYb+ZJxRNL+itrLrdt65g6SVPgCQSpX/xR2Jq/A+Ms+XaQMFWJB75kA+xH5prrBdUf7SxuJ2orIQDgnJ3yYEnyj+VBUPiH9H36xcN5tV4KhQgF1GubQJlt5vdycL2rPP0h/Cf6itn9st8Xd53BNkbQv8AvtIIYHtW+C0WKN5Dj5gJI/4WLGPweKzv9MujY6AMybBavCCCpVg/lHfcD7RGfwGL2Gqc0GpjbzzBOYA59Mdh+agLbVK9M1BUMAxUNG4AkAwZWQMmD9YmgddQbcwDMPmiTIWGBEmOwBnjEDFQGot7cfb6xUxrTgknsfTk89gZ+npUVcsnylsBsjsDkg5PuDP1oGyinSWdylp+Ujn94EquPcbhj0k9qA6EBT2MgHsSsT98j8j1oqnyf+afwAP70Fy+FpkEQCOxxx7SP8+1bD0e/wCQsfKACSTgARJJ7COee1Y38L3CrKsAgxOTGY7nift7442DoAOyBzIGfScnEjjt60BOoCT5SGm0VSTKnxDIPckAKWJHIBNUL4n0q4QcLCjjMCATH7xjPvNXvqJANxwTuCi2B+6BBYkD+Ikr9hGJNUDrxIYj+v4H9KCr6jTJxtEfT/M1sHw26t8qrtFsC2u2CNgCllb+LaTgAfzrGNdrUQ5bPoMn1/vWzfDFm4LOnZAQWVGO7cvzAtgHBkROJoD9R1Tl0ZHC2toZgbO5zO7BYuCsMftHvT23r7XgM24OLNtGbxFDAEAw/fPP5phrOmu67luSo37huYKYYmfKCD3/AJUDoGqtpbO8FS4wcMrwTCeHE9+T7yaCu9Z+ENPvuXReuLvZnIVUdgzMScufWfxTD/ubpv3tTqd3ceFbkexMxVq1nXEN2LlgOkDbESPYgnaRk0t9fZMhNIgHqZORgnyGNv3zQVW18HaaP9vqD/5LQ/uaep8E6QjOrvKe48NDH4Gan7D2JkvJ5H7JtqyQYCk5AGMk84rhJ9CPsRz9qC0Hrum27vHTbMbs7Z9JiKbDrmla4ALyO5hQACzCeyws5OY4xWbHUC3be2TJbbOGBXiVIbk+vbPrTZbgEBwzDup4IzzIM/g9qC/dV+OLKq4sB7lwYBNtvDBOMmQfwKa/9/VUkPpWFwY+Yf8AwkDMx71S7BUAzPGIO0BsxumZUegzSTcDOC7scwdo8wgYI3YycZNBcE+PHa6o8JEtkwSxO5R67iABHORUF8edXN7QasC4byqLCliqhVNy4ZAAAONq+b+xqGBI3DcM4Ib/AK80y+J9Zu0t0NJlbaoVTasoyzO0AHE+Y+1BnoNPNLdgz3pvaE4NTnT+iJcWSzKPUFf/AOuKAOpHln0wB/npzTO1pGujyxO24y5yxUhmXJ527iKndR8OlBAvKokqxuKQFIEnKTJAjjuR61FaZFRwjlblvxA4ZRBMQD8y4WBwRgiRQMNPBtXBMFStxfflX78wQcc7faj6RJUSYXcVn3O0/cYBI9qZpb2ND8KSGjmFwee+DU3a0Rt/snVtwYsw8s5Vdvc4Mk/igsfw3osL6k+uDH8iOcfWtZ6SmxCWYgY74jPY8H1PJx6Vnnwd03U3CRatKAsbmNxBk5EmST3yBV+0/TNVAVksqCYJ3u7AQcglQCZAER35xQR3Xep7dzKPIWUFjxO0DAHOQByO/MVmPWr1x0a5cZk4GzvPoxnNax134YushVL+0wIKp8oGWJJJLfvYAHaql1D4XsWl2sjTbWTvYPtZhgsoG1m8zkcw1rvBkM9bTwFAhSfnuEAkDvE8n29q2m11RrmnsX7YXai2yygCZC8qZ8oxB/4qxLrSTfc/LbUkLPlwuDAOeZrZPh992jsWhbe4Es20eCLds7UUENcOCTIx9sUCepdae5bCbFXzZ8MlcGC0hcMTmfvUVd1Z8QHygCRDDdzI4BOe4PanvXNPpl3LbQqUPmRMYyCTA7Hv6Hmo7QlBvfbsAAA4OSckkx2A9aDlhyzHAMTLMZ59uBT/AKZ1G4jl0bMEZx5TE4FNNXaIUbQAvfvJPf8Az1p1oWQJkuGzuxgDER/vE4zgA0D5bvm3IgWBxJbkZORyamF1bf8Ajv8AfxJ/kx/rUBb1CzgevJk+wwOf9Kepx8oPvNBRbuoctwSSYgDcxPv6k+lJTUNhSyoC372FEYztBPtweaTcthCrC4ASN4KMdyziCVMo/fBx96Z3FHJYmefX1gnn/WgeWdbC3dwUkqFHbadyncOxwD+eKZPfYGSZ+kZo4ZAilWLOWANtbZ4Bx5iCpacbYM7u8GnK6N7zw+ldSZl9iWLaz8rNsRQQD33GT27UEYb9wAtt3ohUvG7bzgEgCJ47HmPWm3xGL9y3bZU/Z3hKIniG3bl9u0G4TBZhzMHtTrrvSWEMilV4IJAG5RM7hCsDmDAkqeaYNpL9y2bdlLlxQCSLXi3AzFRnw48uDtBIAOc0FaNtlbaysrCJVgVYTxIORVt6FqNvDw0bxtOI7hgw7ZBAnEc1W+oW72/Zea4XQlYdmYqcSPMcHA49BTzS9UuWwq+Gt2JKgSGBIAOVmSYUfYUF06v1EqjEPtIEqBBHMCc+8AfbtNVHrOsbfvUlG2GG7EswmBHG0kfmjHqNoqwL3Le6BBsztAyQWVoI/nzUNqr6sZDNG2AG5Ht/k0C9yvcNwqQgZWKySWEjcCxySTJJOcmrVpdYt/U3LgXaGKkAmTEAQfWCMH0iqxoLG5LxlRtTcJaCSNvlUCdxIJH3pXStVFwCRkxJMCBzNBv/AMKbhMQPk9I/2dskx9SfvNWo3SYAzHJ4E1kXw78QWkeV1FqDEF32zH+5EqI7VdG+P9EnL3LpHJt2rtxR91SKCyazdscDjaQAo9jOTVI+M2gXhuALvsxyoCqVyf8AjZsd2HpSn/SfbYN4VhnCkqfGddPuxMhWDMR2yBzVC6p1u9enxAiGJKjcWXwwgJaYzhckZiO2ArV29Op8O0viO9yMySSTJ+gH8orY9B0xAyWXuktbAsHYHIlY8oJ2gGI43cZrOugdIuWLqx4iMzOviMVspubzAk3FMSJ2tGdoAIyw0XoujOlQKzWraCJcTvYgsbhYlZ3N/FwQDk4oGXxHpFDPcu3lAjyxvQsASCIzLnAkxg8VAF2dAqJtVgDlydvt8okz6VoPjpaVm2TuGSwG6GkguxDTIhQucRnMVHJ0Nbo/ZqLZB27iGHG5iB5EUR67e3NBSdWr2godiTEhW3KO0Y7+ufSnb3F2qLbOfXcoRfsAxPrz6VzXE3r4N0m0DgM5e5uj0glsiCN3rQQfTsTJGJGAOcjt+aCa6ZySYII4yQT5YDcQOT9vpTyYwRx6ExTXo2luXSRbWSFkwYj05IxxU4vTLwx4TfYhh+d+aDOb2na5LDzkmWJgeck9oBIx2EZptqNFcRBcZHCEwGZWCsROA2A0QePQ05v69mXmCo5CgEgxgECRxP8A1NR1+/5Qu8wOAxkCf4QOP+dA2uqY3BSACBu2tAb68Kfv6VdOg6Qm0PGF7adp8TUbihdpHhpClrasIG87ixJAC81VtD1RwGQp49mNxsO10Jutjdui2wDEAcMCIHHerf8AAehDWmS7bQftQBugkptUlEAwLZ4YH1PJJgA3rDE7m05Znt+RFutaRXMEKNzyd0QpYiAWIESAcdOGgcultl2FLNtnZyrK+0F2KSsIC22RJk+zGa1FuyuECKxIA+YFh5mVd6/tIALFRuzMYFRfUdC+qsIos2EaHhzua6XSQQjKrHdAQEEbuQBiaCs9T+HLl/UXrivbvtuAG9haGo8toowtBC7ljuBII3RO4d6zr9FthfOHOWECRBIIXAA4+0ESa7/2godXtIdKyBlO27d8p4yXYsn8JA7k8dml6242FvEMiUBYEBY8pyCAv+h70HrrJtIAI29mVm7YyMD+YqNvLEfkYj+tP7zs0MnChZc5Er3DN2mm11SQCUJmYaTDe4J5GO1ADT32RtysVPqDB9e1EW9uJZvM5xJ7ehJ9fehH6f2p503TeK620Ch2YCXYhBPrgmOfzQS3QNG41Gy5bBAJ3XDI8MZ867T+0TvwQRWgaHWhbgt6Twb0AN4iLtGArOfEKlWSJhQA2cyKrel6fcBt6ZnN27vS4Y2G3YtoSGY3GgqCCdgLRgyAauNvozM7sW1QadoNldKodYDKRtgmCWA3QTGaCJ1PV9bqiLSpa2EksBbUsSDGX3esTwe2Kiuq9DNtt1wZMNyApIMgIo/dGTGavWjuLZKWLFi9cYkhpNoMN+Wd/wBoXiRJYKMxzis8671K4LjjBVLjCZnPfIUO31K96CQ1+sBFvazxbWE2ts27j+1LAZEy5wf3u2RUr0vWLaUpIhrYVSDsa28Bi+SwEjvjg+UVRLHWF837KfLzk7cjzCPxnGeJinSdaiSiEEgiSeSYBH+cUGkdLYl0lwYhtpAUFlhsE8mYJjnmKkuo6i4/lQpu2/7TaxQxmCN2Qc8TAnPBrMrXVHaF3KJ2rDYCjEknIHA83PcAYrQPhVN4DtdG6GUlGRUU8EArAZR5YfbuE8SWoKt1nUTc2qEMHBUQNsYIzIkySMgGIHMp0dwg/NtlSJjMHtnvxnFC6o6ePcC21UKzWwvEFZXdIiTOcz7zSLZE4gH0kx9sn8Se/wBKCX0eoYFXUwQfKw9Y9/8AM1PW9Xdcbm8dyf3lfaD9BtxVf0JlSPMdoJI5UCRntt7960Lpmqe1aW34beWRMXMiTB/2JieYk80GU6P4d11wHZoWKuuHeF2j5gV3PyQI7/N71OaT4b1FjTu9/R6dhtVvPebevrvhogZJCmOcxiqonxlrFAC6m8NpWPOCu2ANsbfrmeMR3o+n67rdZus3NXc2BTuEL5h6HaBP3NA36JpfFvWg3hFBcUkKC5C+IoKgqcLExJ4Xv31TQ2l2AILdk7ZNsbFYBpWZgnaJSDBB9sxnKdFbSalNPcKOLyDaV3CCxG0niCBIx6mrj0LQaU2rN2z49g27e0MjrvaCEYtKkEltpPqAJ4igPr9JcF1Qq2XvEN+9b3lIXdtWE83lWCDIwDgzVU1/VV01+95rnhXCrOr3Lq7mmTBU7twaYZZmR5mAqV69YOrNoC5dezb/AG0XWTxvEWQCr+GwUD0AzWcfGOmFu8EXaV8NXU7drNvnLjc0t5R3IEY9KA3XutWm1Jv2b9647GGZ5QqqqFVMEvdGFli0kCMc1zq/VTfuM62WRDB27tzDuRmJUEsFxxtnM0PT6rSsLb6hbiJsKra0wVQoQkGXdizFssW5k9wIo2rs2bWoUJuuIAjhbigBhAaLgDEme8Nn2FAw/WXwybicmSC3yjP9eCD3pm+sLEtc3XNwzu7c7TuMmAe2PTFP7WoCCbQiCpLPtdywBEjyjapkHbnjk8VF3nBYGIgCcZbmS3qxn+lAFHgtEAMCDA4B9PSpPp+vsIpmyGuzKu/mRQREG3w339oIiogrTi3bMZig0X4d6Vdvqdl9WDFTqYabrKc7rnik+JM7cEcYngaVpelOwXdeXygc2U8QHgeYoZEewrD+jdTtqPOrbluI9srjb2cGGEgiPxW2/DerR0YpvjcY3dpgkAbjiaA3U9PbQbrjlUVSJxZtqMkksYDyYOwCD6VkHWrwbxbaxcLMLm47z4ZgBtkgfN3cj6RWt9X06EbiATmGKqzLPMbwQPxWSfFbsLrEnccc5iIg/WgrdzScEMJO4scwADHoKJb0ZmSwAxE8GRIiaFd1LSBjv2B+Y5HuKkNEWNu45ZfKUgbJ59DuG2PoftQTHTfh13RHDfMPKok3GYkiOITMcyY7cU+s7rbKLNwKwxg7WkGHCtt7HAaBMAkSTQ+k9RvtpyDqHFtAVFoAFGAG/JkHJ+v4xXLtpthyAJxHInPJ9qDlrSP8xhpOSZycscnn3NOF0gCnzGcYjEGeT27dq7ZvM0tImZPlUA7pkkARNPNPbn8AfigX0lgHUMXW2SFuBDEqTwRHmHsa2NciRx7gg/g5FZx04+Ep4ZiRtDIrJJwd0+b6QfWl2+qXQI8Rx7ByAPoOwoP/2Q=="/>
          <p:cNvSpPr>
            <a:spLocks noChangeAspect="1" noChangeArrowheads="1"/>
          </p:cNvSpPr>
          <p:nvPr/>
        </p:nvSpPr>
        <p:spPr bwMode="auto">
          <a:xfrm>
            <a:off x="1016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7" name="Picture 13" descr="https://steynian.files.wordpress.com/2009/03/bucket_floating_faucet.jpg"/>
          <p:cNvPicPr>
            <a:picLocks noChangeAspect="1" noChangeArrowheads="1"/>
          </p:cNvPicPr>
          <p:nvPr/>
        </p:nvPicPr>
        <p:blipFill>
          <a:blip r:embed="rId4" cstate="print"/>
          <a:srcRect l="7009" t="7009" r="7009" b="14019"/>
          <a:stretch>
            <a:fillRect/>
          </a:stretch>
        </p:blipFill>
        <p:spPr bwMode="auto">
          <a:xfrm>
            <a:off x="1371600" y="4464736"/>
            <a:ext cx="1905000" cy="17496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3750129" y="4940587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3300"/>
                </a:solidFill>
              </a:rPr>
              <a:t> = Loading Capacity</a:t>
            </a:r>
            <a:endParaRPr lang="en-US" sz="3200" dirty="0">
              <a:solidFill>
                <a:srgbClr val="FF3300"/>
              </a:solidFill>
            </a:endParaRPr>
          </a:p>
        </p:txBody>
      </p:sp>
      <p:pic>
        <p:nvPicPr>
          <p:cNvPr id="8" name="Picture 7" descr="http://www.megadox.com/blog/wp-content/uploads/2008/05/photo_19076_201007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200025"/>
            <a:ext cx="1701800" cy="1276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0368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TMDL?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Plan – to improve WQ.</a:t>
            </a:r>
          </a:p>
          <a:p>
            <a:pPr lvl="1"/>
            <a:r>
              <a:rPr lang="en-US" smtClean="0"/>
              <a:t>Identify sources</a:t>
            </a:r>
          </a:p>
          <a:p>
            <a:pPr lvl="1"/>
            <a:r>
              <a:rPr lang="en-US" smtClean="0"/>
              <a:t>Divide the Loading Capacity ‘Pie’</a:t>
            </a:r>
          </a:p>
          <a:p>
            <a:pPr lvl="1"/>
            <a:endParaRPr lang="en-US" smtClean="0"/>
          </a:p>
          <a:p>
            <a:r>
              <a:rPr lang="en-US" smtClean="0"/>
              <a:t>Point sources (NPDES)</a:t>
            </a:r>
          </a:p>
          <a:p>
            <a:pPr lvl="1"/>
            <a:r>
              <a:rPr lang="en-US" smtClean="0"/>
              <a:t>Wasteload allocations (WLAs)</a:t>
            </a:r>
          </a:p>
          <a:p>
            <a:endParaRPr lang="en-US" smtClean="0"/>
          </a:p>
          <a:p>
            <a:r>
              <a:rPr lang="en-US" smtClean="0"/>
              <a:t>Non-point (BMPs)</a:t>
            </a:r>
          </a:p>
          <a:p>
            <a:pPr lvl="1"/>
            <a:r>
              <a:rPr lang="en-US" smtClean="0"/>
              <a:t>Load Allocations (LAs)</a:t>
            </a:r>
            <a:endParaRPr lang="en-US" dirty="0"/>
          </a:p>
        </p:txBody>
      </p:sp>
      <p:sp>
        <p:nvSpPr>
          <p:cNvPr id="6153" name="AutoShape 9" descr="data:image/jpeg;base64,/9j/4AAQSkZJRgABAQAAAQABAAD/2wCEAAkGBxQTEhUUExQWFBUXGBcWGBgXGBgXFxcYFx0XGBcdGh0YHCggGBonHBwXITEhJikrLi4uGR80ODMsNygtLisBCgoKBQUFDgUFDisZExkrKysrKysrKysrKysrKysrKysrKysrKysrKysrKysrKysrKysrKysrKysrKysrKysrK//AABEIAQ4AuwMBIgACEQEDEQH/xAAcAAABBQEBAQAAAAAAAAAAAAADAgQFBgcBAAj/xABCEAACAQMDAgQFAAkBBQcFAAABAhEAAyEEEjEFQRMiUWEGMnGBkQcUI0JSobHB8NEzYnLh8RUWU4KSotIXJEODwv/EABQBAQAAAAAAAAAAAAAAAAAAAAD/xAAUEQEAAAAAAAAAAAAAAAAAAAAA/9oADAMBAAIRAxEAPwDLGNcmuMaTQLDV2aSK6KAimio9AFEWgeWr5HendrWH1qNSjKaCZs9QI709HUCRyar6NThL1BpH6LmJvX/NBFpWPuA0n+Vajp52jcfMRkjj2j7Vj/6K7hOrcDM2H9syg/vWvWbBG3OAP5gAL9o/nQYR8ZJ/97qsqIuXD/7zP3zNVy5iQex/61aPjsIuv1gjJKOhJwrMLTtI4IILDM1WL9lg9xTyhbdEEDadpI9R/bNAJ8GP6ZoZauTQyaBReuC6fU0gmkk0B2vMZO7v6/fj0oZun1/nQjXJoFtcNI3Uk10UBVNdoa0sGgYmvRXTXKD1KFeArooOgURaStLUUBFoopCCigUChRbUSJ4kT2xIn+VDilLQaL+iq+p1GoYKFcpedcYVSbZVQOAAZ/l6VqA1bC4inls7fcL5vwQayP8ARqpt/rF8qNvhm0pJPzEoWAHfDJzxuWtJ0V0PqFcklpusPTaRKA+20t91FBmf6SekXBdfWHb4d64EUDldiKuc8SpHGJHrVHL5n6/6H7RP5rRPjDS3dQ/ULan9loT4onJYtbtlkGfZmJ7QPWqV8RrbGpu+DPhSDbkknaQDycnM0EYz8D0/6/60Imj3JA2ERDEweQSAD/QUAig6qghswRBAj5sw2ZwRg+4niMhNLakEUHjSTXa5QemvCuV0CgVSxSRS6BsRXAtEIrwFAnbXQKWBSgKBKrRVWuKKMgoOotGC15BRgtAMJSgtLiuxQWv4C3XDdsKJlGcLMT57G/77EMfatF6Pq9/6uwVVAN8YEAjzkDHcAD8Gs7/Rq5GrJECLN6T3MhQB+SK0LpFhRcchQsG8yxESWaAfTG4QexoKDreu+BqOqIDI1OwgwCN6gFwZ7EMy/wDl4qjMKtnxLo7l/qGrCLLDcxUYxbtoWx/k1BauygsWHQy1zxhcBjytacBI9mR1NA0t7SwN3cVwpKxuj2nBgf2oOxdj584cAehTzAn6ztI+h9qLprgV0ZlDqrqzIeGUEFl+4kVy5lNkgi2zkHAJVygz/FlZ9t7UDMikEUQikkUCK4RS65FAiK7FdrooOoKJFIWlzQAIr0Us16KDgWlBaUBSlFB5VoyLXFWioKBaLRyv3Hr6/mkItGC0CIpXheXduX5tu2fPkEzt/hxG7sYHcUrZXAtBYf0fMP1xQ0+ZGUR/FuRh/NfxWi/DSxcvDdkEk5xCm3j/ANPf3rM/gtZ1+mH+/j6hWZZ+4FaT0AjyXDy/i7+3yHYZ9/K1BULuvXR9auuQXUEIcxlrdoNiPN9Mc5NUrqeiFl3tBt3h3HWexAKhSI7kZP0FT/xdp3TVXbTsCfEN8nMbmtKWjv8AuKo+g4qv3DukwzXGKxE9pBEfvSNp/NAxIpDLgGcyZEcAbYM+8n6R70Q0l47e2P6n8/1oAkYpLKRziRI9x7e3NEInj0n8DP8AeuXHJABzEgfTmPyT+aAVcpVcNAmvV2uig6tFC0NaKKAMV0ivV6gWP87Upa8opSLQEUCO8/QRH1mZn2oqCkKKOg/z/O1AS2KKBXEolAkikUQiuKYn3BH5oHfRdV4d+y4gFbloz7Bhu/lWodMtAXGsCWVbt1BPcGHM+xJasi3xniM/iti0FzbqY8o8lh2g8F1fcfuWWgzH40uH9cvM3+4c5x4af8x9jTO50y7bU3HDWnQ2WVWESl3ftfdOBKx9+1X3qPVtN/2hZuFFgXrtpvLH7LwVBJHB/aE55g1WtV11LttbVydraS1aJBz4lhrj2vp5ys+o+tBUuAywCcQeSCpkx7ETP0HpQWIIJzM/aDM/eY/NEacYgx+QwmfwfxQ2bEf2Hv8A60AWrhTJA7TmcR/pSyKGaBJpJojR9T+IPt60Mig9Xq5XZoFrRRQlooFAMmvCvA0uOKBSiiItcUUVBQKQUZBSVFGQUBEWi7OJ4wcRMH+9JC0qKBMUkW52gZJMRxBJgZ70Z7ZxEGf4TJGYggcN7eketJCwYJKkexwROCOZnHtQD1GnIVSYh1LD2AZkz7yp+0VqdvSEs2CzizaBjliqKDH2BrNunWBcu27bmE+Vj/CpJJ/mY+9ato7rBzAEkBQJ4IAABn0834NBkvVPLduo0yl14E5kNFyfeAPuKZu+0spAPmB9R5SY/kaltZfm9qi25Q99ry4BBZLl0gGcbfO0/So9dLudkgyoaWGYYSFmT8rNtXH8QPtQR7iQxniMdyDIx7CAPuKE6x/TH9foaOozBwO/5z/OhM42xt80kl5PywAFC8ATJnJMjgDIAbt/k/6/8q9aulXVwAdrBoIlTBmCOI7Ue7cHk8s7ViCcZlsbThZJMTJJMxMU1agSMCBxx6mB78/60g0a+oDEKSRiCRB4Hb64oewxMGPWMfmgRXq8K9QEWiigpR1FAOlikmlKKAyUW3Q1py9rafmVsAypkZ7GRyKBdunCWzzHET9+JoCj7U4QUBAO8j6d/viiY28ZmZ9vQ/eD+aQBRD/n+dqAYI7mMY+vb6D1jNPL+hUWFveJuLEiIM7wYIyBiPNukkx8ogmmokQRjuDxwex7ZqU1uvLaKzZa1b8ly5tuzNz+Nh/wnfz7fegj9Fo/EvLaVlUtADMZg7C547YI/FatYbyW7va4lozwQHVQfpy33NZJor5S4rg5UzPoYI55H+GtP6Dq/F0dhmIG5ypLZEreYLPrgHFBnXxayDU3EtYtW2KqJJ5hnJJzJcufuaizbdSp2sGG25kGSpYbGg8qTABHNT/RNAl7WhLq7rd9roBO9RhiWKtjcQFjBwXHpQusdTF+3p7aQz+D4BYqu5iHlPM0FJHMczHFBDdY1Ae7cuKoXe9yc5JZi5x+6IKiIjy0wtWyxCjntwMn1OMe5OKltUsLaRUAuqLy3RHiZ3gBiBIDAELPYgCoy/bjkqSRxmVIxBBAhv8AOaBvftbWZSQYJEggjB7EYP1oTkffH95/t609S3vXaE825YIB/hI2j7jd9ZplOOKARrzN249eGyPTGK6xn+30oZoOV6vV0jAz647iKBSUYNQUowoEg+1LWkUpKB0lsxu7SBnvM8esRn0ketH05zHqrQZjbtG6feY2x6sPSmgOMfb0qUTrLA2P2NlFWBcCbbYe4dwB327YcLEDzOxnJoHXS9DdvPItX73d/DUs5H/EQYJ9TNH1HSLtrN/wtOD/AOLqLCe/y7y32iaHqNZfcWzqNayaQksbXjXAFCgqoLgvceQDj6YAIqJs/CTlLl1dOLikEo157llvl8QuoYAXk2zEEnEmKB6+t0ymDqrLevhrfuD8i0FP2NcsdV0jGP1ggn1t7Bj3d1H3o/SvgHqToVWzpLKuMm4DuPBUYDOvII49+Kf/APYAssovasQQBGk09pVkTuIuXARAiJMSZHl2tQN9LZW82yyRdeCSqXdKYAyzEi+dqgSSTgVIdS6M1mwl0+YEhlFuHuhWYruKjyhJ8OGDGSwxVu6XptHZtvN29a2hC7ubqXH58rsyFD3BtJK/LgyKlz0XShEvjeotqzIyO1tSjwYHhkBbZ8rFBtEgkjmgy7puku3CrW9LqW2QSrJZQwDuBKXHBIn94iDxPatK+Hukh9DZsuj2oBDK2zxQ3iMxnaSoYiG7/N61NfrABDMpcEbSQoeQMkkr8o48sRml+MpJI8o8pkEHjnE4Ed/ego/Weg7NUFtMCloW2RBctobfiblJKsy75CMSSSWCnk0Dp/wK1/cb1hNOQSgCXENsgKVUlbbHaeGIBzwQJMX+7p0aDtQup3ozhSyzMMD2MMRIzkjE0jU3VAm44gTIDSHEGd0iR9Z/0oKP/wDT5gCpe5cACsAUW2Nyqy2wrljtIng4xnkVQupC1ZUWbl17XmYkHTPu3YU5YqWGCMcR71otnrtq3dZV0d2yLktvdEKMq5uqWNwCw6sCNrGMKREgU21+k02quMbt626Ick6i14lu2wDKyXLQDDgjY8rAQyDMBm1+7pHjw9dbWMftLeqUMed2LbheQDwMcCaeab4cNxWFvU6C8x2soTVKLmA4KxcVSJ3AwYygqy6jo3StQWe3fuOzeRCbyFGdRtJBvnzHAwQAScSM0Kz8AWiwLoNqvsBMI5gOPM9kFPEN1UGexbMxIVHXdDv2DF+ztlTsi5baWMKpBtO0kEzBwYimOq0txFUujKpkKSCAT3g+szUqLDaXw7tq8rW3Iuta3nfuGAWQiCQ0FWEny+YDimnV+tvqD5uIHK25xBiURdygjE5j3JoIwIYmDExMYnmJ9Yrxz/zrqXCOCQPYkD0pNAS3RgnuP5/6UIEYgQfWffH0jiiTQJilIK5FLQe3v9uPx/rQFtilajT70ZJjcIn09PtXkFHT+2KBPTtbp3t+FevXNIy7BC2Q6M9vasqw81uSqsylWWVmtJ6f17TeCN1y07gK4R9SVJ2jYiobi2xug48sBQeSayrrdgW7qNAh7Kt/xSzDPpIz96MpKPbueYKCrOocqGAK7yIOPmx6UG09O6/ZZWSzcsKqAgopt8HMp4VyVzMDbnaSfWpa+7PbBFwXAw2sSpth5BAgEGTngkL6c1nXSdCl6Ut3nU7fJ4tvT3VdmLEDz2vKNkDnkn2kj9Ns+GIe0t9WCeBd0a27viDGxPAdA3swJUjM4wFqvC2Xe3tNxk2q1o3H2IjldhKOHt370xtB4hYjsYdCtW0VrC27ZLQdlvcfEncN3hNsEMDMr5ZJ5Gc0+KbGqs3lsBgo3qVAOrt+GrKWD+S67FT5pJ3EbW8oC5rXUOs61Lxt/rNx2kCUuPtLcDbu+btkxMjAoPoHwLJZHdLYaSD4e4DxBE7QuWb6icdpy8GiIlhEZ5DDt6HMQeO0V85af4r6kxXbqr5JDES4AISS0TAxtPHp6040fxrrnKqdRdbmZvMm4EiJMeWCQJEe9B9Ev4QyxtiSBnau5jhQN2ZMfyor24WZKSZESRJE/ujI57CsL6Z1vXX7oTxGyWVp1F/EAljKwQIDGJHGKunRfht2uEX7mw8qoua9ztIVgzbtZtIyV45EUF41OhcggXntKY3FD5sT8oKwCcDM4GI5qB6102wDvv6qwjxAu3bemnE7Z8VfcTnkYicL/wC5lm5JuOrCeBp7ByMTN1bhb0mk6roens22M3GA4JYWwGPHlsKggGgjdNe0emz+uLdHJC27bhzjaXbS2ADABgT3OaYdQ/SDpgWOmS/deGhgiWVQt23kbhLbTwx4wcRJXfhezcst4kb/AAna3uO5rTGDby5LCQMCYhiO9Zd8Oa9LessbwNjsLbzkBbhCECeIMUDz4qYK7M1myly4GQi2PLaG3b5cy9whnlzyNkAcmrlPr6/bmfxU98V6a9bv3Ld6N6MBgjKxCmI9Av0n3BqC2n3x/bmgFFepVeoOpRgKRb5oooBg0axdKhwDG9dh913I8flF/FABogaf89MUDi3R0UnABJ7AU3t1YPh7Qea3fZgEV3kctNtQ0R3DEgfmgZ/pE06obMYCKtnjJ2osHt2Q59xSuqtZOlFtM3EWLmJ87wrAxwqhRn19qe/Emk8a6pYjZbH6xcBOAFXg+zALn0Y1EdIupalLh8znY852m6IvGY5gqfx70Er8N6srb/8AJuzOCo98RA57RVu6r8U7iN1lXVULPLQwSAZBUcyFAODg4qm2bLaV4eI2lSY3KwaQ3HpwPr96mBlC4EqqiQceTykrH7yxJHfEUER1TqoPi39pN3w3VWJli1xXBLYgEpcPyxOMVStURtQiSSgnsQQWVhPfgGrP8U6xUe7bGSfCIENkBQqnd+7JJHv+KrNzTlo2AyEZnB7BRLkjkYjHrQNCswDwJ+3c/wA5/NP+j3YuWm2q0OoKuoZWBwQwPzCCV+h9qZ8AsMgyCO65Mbse38u3FPdFq0BUwxhRgwPORDRAyJyJznPuF1uWl8e26yLb3NQ4WPlcuv7IGNzHJhzE29ggZnYOk+ayCV3taeF43KcQQTGIOf8AdPesY6JdWf2rhD8rOZu2y1pWDx4OGInGe6kTmdc+FddY8wtXFbed4g5Mws5HsYHoR7UErp+n7W3FyYJbIOGiGjMbY49IHNM+qWVOXzbTddYD/dgqp+uP5+tS124MmcQJ+uY/rFQHW7gB2NIRrTbiO/iTkSOxmI7/AFFBmHxf1q4t6424h3AmMCDuA79gQB9BPFU7o1rffQN8pJBMTtBPzAdyDmPapH4q1fiXCQIEDJxgcH8f5ipL4K6DcNx7mxnW3u2sqOyXQskFIA3qw4I9ZoJD9KumP6xYvFvLfsrODCvbgOT9QymP932qmXSQ5824gkbhPmGRPqZHr61sfxdoRq+mMQD4lqbqKwIYFMsCCB+4SfxWMGgRXgKWF9xj/pXqBVu2YntMffnjn70YLQVFHAoGtLShUu2f84oHSce/8vatk6L0S2lmyMK2zcQRte4VKvcw2NzRBOYWPSs7/R90P9b1SqWCrai60jdJDAIsTmW/kD61eGtalrV+5YH61N1zp3LFXtsB+1G5fmUXN9uBg/agBd+KdLp7l5BZtIQu47LRbxGIBdGM7t4GM4wRIis56hpm1N5jZt2ktnZtZYW3NwsVac7WfuuSNpHarp1H4GhlLaq2LjAO6tG5WYA3JUElmJJxAA7k1ldpyspJ2gnE4niY9fegu/R2HhC3dN9bkC23dG8wV9ysDkEqRAB+xp42oNu4iFlIuorJtkhwAQpyd9ueCJ8pDZwKrGh6g9x5uOztxLMTzxz3wv4q43imqt20YLbdCht3dvnQKDuIbkqSFYgejetBGfDXRg2qvWHL3Xuq9l3AkICqNnsBhSGwQQKp+o072zeDn9xrJPMtKmJ5zBn29iKuOs+JW2u1obSbYsXNsrt27mJByeWjOY74qm/EBO/cFCAgFFUbVCkYgHP378+lBH27xUuBB3CCcH1n7HM/WrL8F6Wzdvsl1wLCWXMkQNxXBCycjOZ9Kqty4THsIH9f70+6NaVnh2KocMV528t/7Q3r2oNC6Br7dhkufq423L1t0a2P9o4XayW0nyq+xmzxvM4wNJ6Z8J6XclwLDWyx2qSih2O/IWJiRFZV8HdRJKsyFgrXDbESLaZJiONqqDIzCkDmtd+DyWsC4WDG759wxKnKmO275iOxaJIUGgdpYZBcHzQAVUs2SSYyfsPz9armr0zOL11stbVLb7SYbw33KNp7HceM4FWnqIMow7GOSMsVUGBzEnniZ5qrdcusBt/jDEjjgpE57CaCj9O6Ncu3WunTI9u2GhrzbLausi2WH76j+H6VYeofGCNavJbdpRQsqi+HBXbCKRxuZREgnMRVK6x1N4e2rNDQIkieO054/wAio7p92NI57vdWM/wyxI+8UGp/DHXzdQuX8SyuMrtuWW2qNoUDzJDHueG7iKzL4y6R+rap1UAWni5ajK7WA3AH2fcI7CKlvgy6DduWWg+Iu9JAP7RG8hE9/NVj+KNN+uM+ne6iuqW9Rpy4CAh1Usoblp/aKRA+ReYoMrArorgpYoFIKMKRbFOFHtQMRpz4RuSsC4Le2fMSVLyB/CAAJ9TQ0NJNKA4/yKDRP0YXwlu+wteOzXbaOgMXNmx/CK5BjebgMT2p5qfiC5uNjSWPAt2mUXVtxFhVa4+piDsmBO7JndEk1nvTdU9thctFlKEHcs+U52yRxJ9fQ1bPgTXuV1Vu0V/WrpU2d7Ruc7y5j94gbjn+KgadQ+JtUpu2RfZre+4oaPMyliQ24ZnaR9jFUbWCLjZnMyO85q2/FGluLqtSWtugV9xkcK5Cq09wzdxyaq3VEgqexH9OaBeguEMI55q39LvgqUb5eO2AcrEcxj7g1StK8GfTNWTQPPrwpn2+nc/L+aCK6heIusBOcyBEESGH5k/Qj6VFau8WjPbjGP8ATEVP9dtKAwIyCLitJB9HUjAzO4EieBVbuNx9BQDJp908fNxAt3GzHzGEQf8AqIxTAU4W4MRiYmfaTP8AT8UF4+FrSkbQTPhuoIJHmZCgMgiSGM/Yg1sfw75baoP3VUfgAf2rG/hJobAkgj6ma2XoD+Qffn2554FA76pcPkEcuv3IDPHt8v8AOqV8WX8kTwmPq7en/wCs/mrb1PUgG1PYu/HdRsHJEZuHn0rO/i7WTvaZUmAe3klREe/idu4oM/6tfPiOeNoP5wo/mf5U4tMRpbQ7F3P8gB/eojV3j5gOGIJPrEgf1q6dK+H21FhEVgreGGCPI8QsS0oYIgDGeZPpQRF7daPiLKta2v6FW+nfIH5FaxqNKjXb24Bhbt2L1pisrshvGEkbZLSfUSKZ3vg0Otp7sv8AsxZvbzsJt+XYwUKSSrrHmg7WOZFTmgsixoxY1LyL9y5aUSB8wuMIPuiMw+ooMEVfzn+9KFO+qaA2L12yxDG07JuHDbTg+2Mx2puoj2oF2xThRQrYp0tsx2/IoL7/APRle+tf7WF/+dN9R+ia2nGrvORHlTTqxzwfm45zMYPetRvM3/4xnEFtwWfpG5vpj60C6QQwvbUEdrjKGEAn5gIz/CcetBQLH6JwEIGsugPtJBsAfLJAYb+ZJxRNL+itrLrdt65g6SVPgCQSpX/xR2Jq/A+Ms+XaQMFWJB75kA+xH5prrBdUf7SxuJ2orIQDgnJ3yYEnyj+VBUPiH9H36xcN5tV4KhQgF1GubQJlt5vdycL2rPP0h/Cf6itn9st8Xd53BNkbQv8AvtIIYHtW+C0WKN5Dj5gJI/4WLGPweKzv9MujY6AMybBavCCCpVg/lHfcD7RGfwGL2Gqc0GpjbzzBOYA59Mdh+agLbVK9M1BUMAxUNG4AkAwZWQMmD9YmgddQbcwDMPmiTIWGBEmOwBnjEDFQGot7cfb6xUxrTgknsfTk89gZ+npUVcsnylsBsjsDkg5PuDP1oGyinSWdylp+Ujn94EquPcbhj0k9qA6EBT2MgHsSsT98j8j1oqnyf+afwAP70Fy+FpkEQCOxxx7SP8+1bD0e/wCQsfKACSTgARJJ7COee1Y38L3CrKsAgxOTGY7nift7442DoAOyBzIGfScnEjjt60BOoCT5SGm0VSTKnxDIPckAKWJHIBNUL4n0q4QcLCjjMCATH7xjPvNXvqJANxwTuCi2B+6BBYkD+Ikr9hGJNUDrxIYj+v4H9KCr6jTJxtEfT/M1sHw26t8qrtFsC2u2CNgCllb+LaTgAfzrGNdrUQ5bPoMn1/vWzfDFm4LOnZAQWVGO7cvzAtgHBkROJoD9R1Tl0ZHC2toZgbO5zO7BYuCsMftHvT23r7XgM24OLNtGbxFDAEAw/fPP5phrOmu67luSo37huYKYYmfKCD3/AJUDoGqtpbO8FS4wcMrwTCeHE9+T7yaCu9Z+ENPvuXReuLvZnIVUdgzMScufWfxTD/ubpv3tTqd3ceFbkexMxVq1nXEN2LlgOkDbESPYgnaRk0t9fZMhNIgHqZORgnyGNv3zQVW18HaaP9vqD/5LQ/uaep8E6QjOrvKe48NDH4Gan7D2JkvJ5H7JtqyQYCk5AGMk84rhJ9CPsRz9qC0Hrum27vHTbMbs7Z9JiKbDrmla4ALyO5hQACzCeyws5OY4xWbHUC3be2TJbbOGBXiVIbk+vbPrTZbgEBwzDup4IzzIM/g9qC/dV+OLKq4sB7lwYBNtvDBOMmQfwKa/9/VUkPpWFwY+Yf8AwkDMx71S7BUAzPGIO0BsxumZUegzSTcDOC7scwdo8wgYI3YycZNBcE+PHa6o8JEtkwSxO5R67iABHORUF8edXN7QasC4byqLCliqhVNy4ZAAAONq+b+xqGBI3DcM4Ib/AK80y+J9Zu0t0NJlbaoVTasoyzO0AHE+Y+1BnoNPNLdgz3pvaE4NTnT+iJcWSzKPUFf/AOuKAOpHln0wB/npzTO1pGujyxO24y5yxUhmXJ527iKndR8OlBAvKokqxuKQFIEnKTJAjjuR61FaZFRwjlblvxA4ZRBMQD8y4WBwRgiRQMNPBtXBMFStxfflX78wQcc7faj6RJUSYXcVn3O0/cYBI9qZpb2ND8KSGjmFwee+DU3a0Rt/snVtwYsw8s5Vdvc4Mk/igsfw3osL6k+uDH8iOcfWtZ6SmxCWYgY74jPY8H1PJx6Vnnwd03U3CRatKAsbmNxBk5EmST3yBV+0/TNVAVksqCYJ3u7AQcglQCZAER35xQR3Xep7dzKPIWUFjxO0DAHOQByO/MVmPWr1x0a5cZk4GzvPoxnNax134YushVL+0wIKp8oGWJJJLfvYAHaql1D4XsWl2sjTbWTvYPtZhgsoG1m8zkcw1rvBkM9bTwFAhSfnuEAkDvE8n29q2m11RrmnsX7YXai2yygCZC8qZ8oxB/4qxLrSTfc/LbUkLPlwuDAOeZrZPh992jsWhbe4Es20eCLds7UUENcOCTIx9sUCepdae5bCbFXzZ8MlcGC0hcMTmfvUVd1Z8QHygCRDDdzI4BOe4PanvXNPpl3LbQqUPmRMYyCTA7Hv6Hmo7QlBvfbsAAA4OSckkx2A9aDlhyzHAMTLMZ59uBT/AKZ1G4jl0bMEZx5TE4FNNXaIUbQAvfvJPf8Az1p1oWQJkuGzuxgDER/vE4zgA0D5bvm3IgWBxJbkZORyamF1bf8Ajv8AfxJ/kx/rUBb1CzgevJk+wwOf9Kepx8oPvNBRbuoctwSSYgDcxPv6k+lJTUNhSyoC372FEYztBPtweaTcthCrC4ASN4KMdyziCVMo/fBx96Z3FHJYmefX1gnn/WgeWdbC3dwUkqFHbadyncOxwD+eKZPfYGSZ+kZo4ZAilWLOWANtbZ4Bx5iCpacbYM7u8GnK6N7zw+ldSZl9iWLaz8rNsRQQD33GT27UEYb9wAtt3ohUvG7bzgEgCJ47HmPWm3xGL9y3bZU/Z3hKIniG3bl9u0G4TBZhzMHtTrrvSWEMilV4IJAG5RM7hCsDmDAkqeaYNpL9y2bdlLlxQCSLXi3AzFRnw48uDtBIAOc0FaNtlbaysrCJVgVYTxIORVt6FqNvDw0bxtOI7hgw7ZBAnEc1W+oW72/Zea4XQlYdmYqcSPMcHA49BTzS9UuWwq+Gt2JKgSGBIAOVmSYUfYUF06v1EqjEPtIEqBBHMCc+8AfbtNVHrOsbfvUlG2GG7EswmBHG0kfmjHqNoqwL3Le6BBsztAyQWVoI/nzUNqr6sZDNG2AG5Ht/k0C9yvcNwqQgZWKySWEjcCxySTJJOcmrVpdYt/U3LgXaGKkAmTEAQfWCMH0iqxoLG5LxlRtTcJaCSNvlUCdxIJH3pXStVFwCRkxJMCBzNBv/AMKbhMQPk9I/2dskx9SfvNWo3SYAzHJ4E1kXw78QWkeV1FqDEF32zH+5EqI7VdG+P9EnL3LpHJt2rtxR91SKCyazdscDjaQAo9jOTVI+M2gXhuALvsxyoCqVyf8AjZsd2HpSn/SfbYN4VhnCkqfGddPuxMhWDMR2yBzVC6p1u9enxAiGJKjcWXwwgJaYzhckZiO2ArV29Op8O0viO9yMySSTJ+gH8orY9B0xAyWXuktbAsHYHIlY8oJ2gGI43cZrOugdIuWLqx4iMzOviMVspubzAk3FMSJ2tGdoAIyw0XoujOlQKzWraCJcTvYgsbhYlZ3N/FwQDk4oGXxHpFDPcu3lAjyxvQsASCIzLnAkxg8VAF2dAqJtVgDlydvt8okz6VoPjpaVm2TuGSwG6GkguxDTIhQucRnMVHJ0Nbo/ZqLZB27iGHG5iB5EUR67e3NBSdWr2godiTEhW3KO0Y7+ufSnb3F2qLbOfXcoRfsAxPrz6VzXE3r4N0m0DgM5e5uj0glsiCN3rQQfTsTJGJGAOcjt+aCa6ZySYII4yQT5YDcQOT9vpTyYwRx6ExTXo2luXSRbWSFkwYj05IxxU4vTLwx4TfYhh+d+aDOb2na5LDzkmWJgeck9oBIx2EZptqNFcRBcZHCEwGZWCsROA2A0QePQ05v69mXmCo5CgEgxgECRxP8A1NR1+/5Qu8wOAxkCf4QOP+dA2uqY3BSACBu2tAb68Kfv6VdOg6Qm0PGF7adp8TUbihdpHhpClrasIG87ixJAC81VtD1RwGQp49mNxsO10Jutjdui2wDEAcMCIHHerf8AAehDWmS7bQftQBugkptUlEAwLZ4YH1PJJgA3rDE7m05Znt+RFutaRXMEKNzyd0QpYiAWIESAcdOGgcultl2FLNtnZyrK+0F2KSsIC22RJk+zGa1FuyuECKxIA+YFh5mVd6/tIALFRuzMYFRfUdC+qsIos2EaHhzua6XSQQjKrHdAQEEbuQBiaCs9T+HLl/UXrivbvtuAG9haGo8toowtBC7ljuBII3RO4d6zr9FthfOHOWECRBIIXAA4+0ESa7/2godXtIdKyBlO27d8p4yXYsn8JA7k8dml6242FvEMiUBYEBY8pyCAv+h70HrrJtIAI29mVm7YyMD+YqNvLEfkYj+tP7zs0MnChZc5Er3DN2mm11SQCUJmYaTDe4J5GO1ADT32RtysVPqDB9e1EW9uJZvM5xJ7ehJ9fehH6f2p503TeK620Ch2YCXYhBPrgmOfzQS3QNG41Gy5bBAJ3XDI8MZ867T+0TvwQRWgaHWhbgt6Twb0AN4iLtGArOfEKlWSJhQA2cyKrel6fcBt6ZnN27vS4Y2G3YtoSGY3GgqCCdgLRgyAauNvozM7sW1QadoNldKodYDKRtgmCWA3QTGaCJ1PV9bqiLSpa2EksBbUsSDGX3esTwe2Kiuq9DNtt1wZMNyApIMgIo/dGTGavWjuLZKWLFi9cYkhpNoMN+Wd/wBoXiRJYKMxzis8671K4LjjBVLjCZnPfIUO31K96CQ1+sBFvazxbWE2ts27j+1LAZEy5wf3u2RUr0vWLaUpIhrYVSDsa28Bi+SwEjvjg+UVRLHWF837KfLzk7cjzCPxnGeJinSdaiSiEEgiSeSYBH+cUGkdLYl0lwYhtpAUFlhsE8mYJjnmKkuo6i4/lQpu2/7TaxQxmCN2Qc8TAnPBrMrXVHaF3KJ2rDYCjEknIHA83PcAYrQPhVN4DtdG6GUlGRUU8EArAZR5YfbuE8SWoKt1nUTc2qEMHBUQNsYIzIkySMgGIHMp0dwg/NtlSJjMHtnvxnFC6o6ePcC21UKzWwvEFZXdIiTOcz7zSLZE4gH0kx9sn8Se/wBKCX0eoYFXUwQfKw9Y9/8AM1PW9Xdcbm8dyf3lfaD9BtxVf0JlSPMdoJI5UCRntt7960Lpmqe1aW34beWRMXMiTB/2JieYk80GU6P4d11wHZoWKuuHeF2j5gV3PyQI7/N71OaT4b1FjTu9/R6dhtVvPebevrvhogZJCmOcxiqonxlrFAC6m8NpWPOCu2ANsbfrmeMR3o+n67rdZus3NXc2BTuEL5h6HaBP3NA36JpfFvWg3hFBcUkKC5C+IoKgqcLExJ4Xv31TQ2l2AILdk7ZNsbFYBpWZgnaJSDBB9sxnKdFbSalNPcKOLyDaV3CCxG0niCBIx6mrj0LQaU2rN2z49g27e0MjrvaCEYtKkEltpPqAJ4igPr9JcF1Qq2XvEN+9b3lIXdtWE83lWCDIwDgzVU1/VV01+95rnhXCrOr3Lq7mmTBU7twaYZZmR5mAqV69YOrNoC5dezb/AG0XWTxvEWQCr+GwUD0AzWcfGOmFu8EXaV8NXU7drNvnLjc0t5R3IEY9KA3XutWm1Jv2b9647GGZ5QqqqFVMEvdGFli0kCMc1zq/VTfuM62WRDB27tzDuRmJUEsFxxtnM0PT6rSsLb6hbiJsKra0wVQoQkGXdizFssW5k9wIo2rs2bWoUJuuIAjhbigBhAaLgDEme8Nn2FAw/WXwybicmSC3yjP9eCD3pm+sLEtc3XNwzu7c7TuMmAe2PTFP7WoCCbQiCpLPtdywBEjyjapkHbnjk8VF3nBYGIgCcZbmS3qxn+lAFHgtEAMCDA4B9PSpPp+vsIpmyGuzKu/mRQREG3w339oIiogrTi3bMZig0X4d6Vdvqdl9WDFTqYabrKc7rnik+JM7cEcYngaVpelOwXdeXygc2U8QHgeYoZEewrD+jdTtqPOrbluI9srjb2cGGEgiPxW2/DerR0YpvjcY3dpgkAbjiaA3U9PbQbrjlUVSJxZtqMkksYDyYOwCD6VkHWrwbxbaxcLMLm47z4ZgBtkgfN3cj6RWt9X06EbiATmGKqzLPMbwQPxWSfFbsLrEnccc5iIg/WgrdzScEMJO4scwADHoKJb0ZmSwAxE8GRIiaFd1LSBjv2B+Y5HuKkNEWNu45ZfKUgbJ59DuG2PoftQTHTfh13RHDfMPKok3GYkiOITMcyY7cU+s7rbKLNwKwxg7WkGHCtt7HAaBMAkSTQ+k9RvtpyDqHFtAVFoAFGAG/JkHJ+v4xXLtpthyAJxHInPJ9qDlrSP8xhpOSZycscnn3NOF0gCnzGcYjEGeT27dq7ZvM0tImZPlUA7pkkARNPNPbn8AfigX0lgHUMXW2SFuBDEqTwRHmHsa2NciRx7gg/g5FZx04+Ep4ZiRtDIrJJwd0+b6QfWl2+qXQI8Rx7ByAPoOwoP/2Q=="/>
          <p:cNvSpPr>
            <a:spLocks noChangeAspect="1" noChangeArrowheads="1"/>
          </p:cNvSpPr>
          <p:nvPr/>
        </p:nvSpPr>
        <p:spPr bwMode="auto">
          <a:xfrm>
            <a:off x="1016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9" name="AutoShape 5" descr="data:image/jpeg;base64,/9j/4AAQSkZJRgABAQAAAQABAAD/2wCEAAkGBxAQDxAQDw8QDw0PDw8QDw8QEA8QDw0PFBEWFhQVFBUYHCggGBolGxUUITEhJSkrLi4uFx8zODMsNygtLisBCgoKDg0OGhAQGCwkHyQsLiwsLC0sLCwtLCwsLC4sLCwsLCwsLCwsLCwsMCwsLCwsLCwsLCwsLCwsLCwsLCwsLP/AABEIAMIBAwMBEQACEQEDEQH/xAAbAAEAAgMBAQAAAAAAAAAAAAAAAgMBBAUGB//EAEIQAAIBAgIFCAUKBQUBAQAAAAABAgMRBAUSITFBUQYiUmFxgZGhEzKxwdEHFCMzU2JykrLhQnOCosIkQ9Lw8eJj/8QAGwEBAAIDAQEAAAAAAAAAAAAAAAECAwQFBgf/xAA2EQEAAgECAwQJAwQBBQAAAAAAAQIDBBESITEFBkFRExQiMlJhcZHBQqGxcoHR4WIVIzM08f/aAAwDAQACEQMRAD8A+4gAAAAAAAAAAAAAAAAAAAAAAAAAAAAAAAAAAAAAAAAAAAAAAAAAAAAAAAAAAAAAAAAAAAAAAAAAAAAAAAAAAAAAAAAAAAAAAAAAAAAAAAAAAAAAAAAAAAAAAAAAAAAAAAAAAAAAAAAAAAAAAAAAAAAAAAAAAAAAAAAAAAADUxeZ4ej9bXpU+qU4p+G0rN6x1lmx6fLl9ykz9IcfEctsDDZVlUf3Kc35tJeZinU448W/j7G1l/07fWYc6t8olBepQrS/E4Q97Mc6uvhDbp3ezT714j7y0qnyjT/hwkV+Ks37IFJ1nlDYr3cj9WT9v9qJ/KHiN1Ciu11H70R63byZI7u4vHJP2h7zJ8Y6+Go1mkpVaUJySvZScdaXVe5u0txViXmtTi9Dmtj8pmG4WYAAAAAAAAAAAAAAAAAAAAAAAAAAAOPm3KXCYa6qVU6i/wBunz596WzvsYr5qU6y3tN2dqNRzpXl5zyh5LMflDqyusPRjTW6dV6cvyqyXizWtq5/TDuYO71Y55b7/KP8vN47PsXW+sxFRp/wxehH8sbI17Zr26y6+Hs7TYvdpH9+f8uakY26AAAAD3PJ3lhGjhqVF0ZTdNNaWmkmtJtarcGbFdZGOsV4Xznt3P6DXXrt5T94diHLWD/2Jfni/cR/1Ovwy43/AFGvwrocsaO+lVXZoP3kx2nj8aymO0aeMS2KfKrDPa5x7YP3XMkdo4Z8/svGvwz5tyjnmFlsrwX4m4fqsZq6vDbpaGauqw26Whu06sZK8ZKS4ppozxaJ6SzRMT0TJSAAAAAAAAAAAAAAAAAADlZ7ygw+DjerK9Rq8KUbOpPu3LrZjyZa0jm3NJoc2qttSOXjPhD51nfLDE4m8Yy9BRf8FNtSa+9Pa+6yNDJqLW6coes0fY2DBztHFbznp/aHnjA6wAuAAAAASAbWDftMOR85724+HWVt51j+ZdKmzWl5KVyZRjSIQyQJQm4u8W4vim0/ImLTHSUxaY6S6OGz7E09lVyXCfPXi9fmbNNbmp+rf6timszV8d/q7OD5X7q1L+qm7/2v4m7j7Uj9dfs3MfaUfrr9newWZ0a31dSLfReqa/pes6OLUY8nuy38efHk92W4ZmUAAAAAAAAAAAAAB5flhyqWEXoqNpYqSvr1xoxexyW98F3vr18+fg5R1djsvsudVPHflSP3+j5fXrzqSlOpKU5yd5Sk7uTObNpmd5e0x46Y6xWkbRCshcAAAAAAAAAX4R62Y8jw/fHHzxX+sfw6dJmtZ4Sy+JjUlNEKskIZAAAMp71qa2PehE7JidnbyzlLWpWVT6an9589dkt/eb+DtDJTlbnH7t3Drr05W5x+712XZnSxEb05Xa9aL1Tj2r3nZw56Zo3rLr4s9Msb1luGZlAAAAAAAAAGLgc3lBmiwuGqVnrcVaEelUlqivHX2JmPJfgrMtrRaWdTmrjjx6/TxfGa9eVScpzk5TnJylJ7ZSe1nJmZmd5fQ8eOuOsUrG0QrIXAAAAAAAAAGLgWYaotPRutK17X12427yl+jyXe6sTpqT4xb8OrRZq2fObNmJjlilNFUMhDJAAZAAALKFaVOSnCTjNbGtqLUvak8VZ2lal7Unes83t8gzxYhaE7Rrpa1uqLjH4Hf0msjNHDb3nc0urjLG09XaubzcLgZAAAAGLgYuBFsJeF+VHEPQw1PdKdSb7YqKX62aWsnlEPSd3McTe9/KIj7/8Ax8/NF6sAAAAAAAAAaOLzWlT1aWlLox1+L2ItFZlhvmpVxsXnNWeqP0cfu+t+b4WLxSGrfUWnpyX8lJ/6iV9rpy7W9KJTNHJ5jvHz0sT/AMoe4oo0LPB2bMTFLFKxEIZIQyAAyQgJAgAJ0qrjJSi3GUWnFrami1bTWYtHVatprO8PoOUZgq9KNTZL1ZrozW34956bTZ4zY4t93otPmjLSLN9Mzs6VyRkAAAg2EotkCDkB4n5TKV6VCfRqTj3Sjf8AxNTVx7MS9H3dvtlvXzj+Hz40HrQAAAAAMSkkrt2S3vYghz8Tm8I6oc9+EfEMNs8R0cXGY6tUupStHox1Lv4mSNmpfLezRZkYJRciVZlsZbi1SqqTbXNktV76yuTFa9dq9XA7frbJpopXrvH5d6Oe8Kk1+Y1PUc3k8bOjy+SyOfy+2n/d8CJ0WXyV9Ty+SceUMvtn3r9is6PL8KPVMnwrI8op/beKj8CvqmX4ZV9VyfDKa5Rz+2j3qHwI9VyfDKPVr/DKa5RT+0pvuiV9Xv8ADKvq9/hlNcoqnSpvu/cj0FvhlX0NvKU1yiqf/l4P4lfRT5Sj0U+Sa5Qz6NN+PxI9HPkj0crFygn9nHxZHAjgSXKB/Zr8z+BHAcD2vyc5m6zxEdHRjFUntvznpLhwXkdXsveJtHg6XZu+9o+j3Ckdd1k0wJJkjKAyBU2QlXKQSrlIDznLeGlhJfdqQfi9H/IwamN6Ot2Lfh1UfOJfMZxs7HMe4id4RCQgAlCrVjFXlJJdZMRM9FLXrWN5lzsRm62U43+9LZ4F/R2at9ZXwc6tiZTfObfVuXcT6KWtbUcXVS2ifRSx+lhCSHopR6aFci0Y5UnNDXqtdhetLMF89YhCnhKkndRdrO19TfYja4JxV478ocDVazHnv6Ok7z1XUKltTV1w2NGWJiebSmHQpxi1dE7I2T9ChsjY9ChsbHoENjZj0CGxsfN0NjZj5shsbMfNkNjY+bEcMI4YZVDr82RwV8kcEeT6D8j05RxOJhduMqEZPW2rxqJL9TEVivSExWI6Q+sQkWStTAmmEppgZJFEmQsqkwKpyCXI5Rx0sLXX3NL8rUvcYs0b0lu9n24dTSfn/L5jWjc5cvd1nZrNWKs0c1FfEwh60tfBa34ForMqXy1p1lzcRmsnqgtFcXrl8EZYxx4tPJq5n3eTn1Jtu8m2+LdzJEbNK1pnnKFyVJYuSqw2EboSkTEbqWtERvLaw+XVJ62tCPGS53dH4m7i0d7c55Q4Os7dwYfZx+1P7fd1MLlMI67aUulLW+7h3HRxaalOkPLavtPPqJ9q3Lyjo3aGATmux+w5nbtuDTRPzhsdiTxaifpLVzPI1K7XNnx49vE8/ptfNOXWHp8uCL84eflCdKVpLRl5SXVxR3MWWuSOKsufek1naW3RrKXU+HHsM0SpsuJQAAAGQAAAB775JYfSYufCFGK73Nv2IiUS+nQkBdFgWJhKxMDJI15MhZVJhKmbCWljo6VOpHpQnHxi0VtG8SyYbcOSs/OHyyTOTL6FXo16i1PsZVl8HlWzZciZQbLKTKLYUmWGyVd0XL/vEmI36KXvFY3tO0NzDZZUnrlzI9euT7t3ebuLQ3tztyef1neDDi9nF7U/s6+Ey2ENaV5dJ65ft3HTxaemPpDymr7Tz6mfbty8o6N6FEzxDmzdfGkW2UmzpZFS/wBQv5VR+cPief7yztpa/wBX4l3+7fPU2/p/MO5isvhNWa7GtqPERd7XheWznIU1acbp7JLj1Pczbwaq2Od6yw5MUWjaXjMfl06D13lT3T4fi4dp6HTaymaNukublw2p9EaOI3S8TeiWvs2UyyGQAAAAAjOSSuwPo/ySx/02Im9s8Ro90acf+TIlEvoNOQGxBgWxYStiBIka8iFlMwlTNkJa1RhL5bi4aM5x6M5R8G0cm8bTL6BprcWOs/KGrIo2oeVrq0pLhKS8GbMdHJycrSobLMMyjfdtb2Ja2+wtETM7QxXyVpHFadob2GyqpPXLmLhtk/gb2LQ2tzvyec1veLDj9nDHFPn4f7dfCZdCHqx175PXJ9508Wnpj92Hk9X2jn1M75Lf28G9CiZ4hz5uvhSLbMc2WxpltlZs2KGFlLYtXF6kTEMdrxDrZVhFCsne79FU7PWpnmO9XLT0j/l+Hpu6luLPkn/j+XaseF3e5V1aKkmmrp7mTFkOBmmTam4rSjvW1pe9GemWYnkpam7w2a5E4NypK630/wDj8DvaTtKJ9nJ9/wDLnZtLtzq5NKq1709z9x2InyaUw24TT2F4lVIkAAEZzS2/+gadSo5P2ID618msdHAU306lWX97j/iB7WlIgbUGBfAC2JImBrSIWVSCVEyEteqgl81z2Gjiay++3+ZKXvObnja8vbdl5OPTU+32cyRgdWHmMwX004pNtybSWtu+vZ3m1irNoiIcXWZKYrWm87R81uGyictc+YuG2XwR0sPZ9p535PJa3vLip7OCOKfOen+3YwuXwh6sbPe9sn3nTx4KY49mHktV2hm1M75Lb/Lw+zdhRM8Q0ZuujSLbMc2Wxpk7KTZfRw7lsV+vci0Qpa8Q6FDAJa5c58N37loqwWyzPRuqJbZi3WYP65fyp/qgeQ73T/28UfOf4ex7oe/ln5R+XTseGe5YsNzdFxJiU7uXmOVKd3BJS3rc/gZK32RMbvFZ1kCm21zKq3229Ul7zraPtC2LlPOGpm00X5x1eWq0505aM04yXg1xT3o9Diy1yV4qS5l6TWdpX0619up+0zxKmyyTS26iUNepiej4sDXcm9b1gLgfbOR+HdPBYaLVn6KMn2y5z9oHpKIG3TA2IAWxAkBRJELKpIJUzRCVE0EvC8tMLar6RLU4xUvYmamppvzei7F1HD7E9J/l5iRoy9TDp5flVOpSU0lGq3JSlb17PVfusep7KpW2niYjnzfHe+WfLj7UvSZma7VmI8uX+UKuAcNq79z7zocGzzEZolhURscaapk7KzZbSoOTslcmIUm+zfoZelrlrfBbC8VYbZfJuxhbUlZFmKZSsEbs2CE8D9c+qkvOf/yeL73zyxR9fw9v3Pj/AM0/0/l0jxD2oBgkYaG6d2pjMFGoteqW5l4tsnq8pnORqS0akb9GS3dcXuN3T6q2K29ZYcmGLxtLxWY5bUoPnc6nfVNLZ1S4ew9LpdbTPG3SfJy8uC2P6NCbuzoQ1mAAG/k+DdWqlbmR50uzcu8D7rgaOjCEejGK8EkB0aSA2qaAuiBbECQFLRCyuSCVUokJUziBweUNBStdXUotNcV/1mPI39JPKYeBzHBSoy4wfqy9z6zQy49ucdHq9DrYyexf3v5/26fJ2f0UlwqPziv3PQdi23wzHlP4fNe/+Lh7QpfzpH7TLqs7TwUtephIPYtF9WzwHDCYyTCFPBRvzndcFq8SOFM5m7CMUrRslwROyk23TsEFgBCGQJZf9fU6qVHznU+B4fvfPtYo+v4e77oR/wBrLPzj+HTPGPYgADASjOSW1pdrJgamIrU2rPnLsLxEp3cPEUoNtOKcdas9d11m3irMbTux2l8qb4alu4I9tXpDhT1CyF2Ew06slCCu34JcWB7vIssjTUKa1uUo6T6TbSA+oUoAbVOIGxBAWxQFiAkBW0QshJAVyiEq5QBu5OeUubF8JNeK/Yx3jk29Jb2ph53E4ZSTjJJxe1MxbOhEubhME6GnZSlSbTuleVPbtW1rr/8ATo9m3ri4o83me9dMurjFbrNYmPnLchUTSaaaexp3TO7ExMbw8Bes1naYZuWY5YuSqwwg0nxJD00uJG0G7Pzh9RHCbnzp8ENhLLMT9PW1f7OH3/frnge+HLNij5T/AC+h9zq76bJ/V+IdN4nq8zx71/Ai8U+C8yTghXLEy427kTscMKpVZPbJ+JaINoVMvAg2WhVzcZUtGo+EZvwTNvFG8xDDeeUvlkdi7D2jhujluUVKzTto0+m9/Yt4Hscty2FKOjBdre2T6wPQZHhtKvTXCWk+yOv3Ae6pwAvhEC6KAsigJoDNgItEJRcQIOISi4BG7Qzalek+pp+73lbxyZ9NO13np0zC6Rh6et9htaWfalye16746z82visri25QbpzetuOyT+9HY+3b1nQpe1fdl5rLiplja8b/AMtCrTqw9eGlHp07vxhtXdc2qaqP1Q5eXsyeuOd/lPKVdOvGXqyTttW9dq3GzW9bdJczJhyY52vWYTuXYkbhDFyRhsgRAnln11b+Vh/11jwPfH/zYvpP8vonc3/18n9X4dJs8c9ii2TCEWywi2WhVBstCFNWqoq8mori2kjLSs2naI3VmYjq5mLpzq06qhGVpQmtOS0Yq6evXrfcdfTaO/HWbcubSy5q8MxDjZfyap07Of0kuv1V2I9Ju5buUsPbcBtU6JI9TyYwFk6rXrc2HZfW/H2AehjAC2MQLEgJJASSAkBiwGLBLDQEXEIUYujpQlHitXbtRExvC+O3DaJeanAwOtDFCPO7dRm087XaPaVJtgnbwlsSpnQeYlTKkSrs08Tl1Op68Iya2O3OXY9qB4bNSWSfZ1Zx6pWqR8+d5mWubJHSWtfR4L9a7fTkoqZXiY7PRVF1OVN+DT9pljVW8Yal+ysc+7eY+sNWdOtH1qFTtjoTXlK/kZI1dfGJa9uysse7aJ/v/lTKvbbGpHtpVV7i8anH5sM9naiP0/vCDxcN8ku3V7S3p8fxQp6jqPglPL8bSVSo3Vgk4UUm5xV2pVL+1eJ4rvVjtmyY5xxvtE9Huu6cThw5Iycufj9G+8xo7qsH2ST9h5SNHn+CXq/T4/ihj57Ddpy/DSqy9kTJXQZ5/SrOox+Z6Wb9WjWl/TGH6mjNXs3LPWYj+/8AhSdVTw3SVDES2QhBcZzcn4RXvNivZsfqv9oYp1U+ELIZVN+vWfZTioLxd35mzTR4a+G/1YrZ7z4tmhlVKDuoXl0pXnP80tZtVjaNojb6MM8+qWLo/Ry7PazPij24Y79HKjROg11kaRI6WU5W60t6px9eXuXWEPY06SSSSskkklsSQFqiSJpASSAkkBkDIADFgFgMWAxogcHNMLoTbXqy1rqe9GG8bS6WnycVdvGHNrQ5rKw2LRvCNHFyjqlzl5r4mzTPNeUuRqOz6X505T+zcpzjL1X3b13G1XJW3Rx82nyYvehl0y7XZjTJRsk6QNmtVohGyiVAJ2QdAhKVHDK71bo+85PaPWrsdm+7Zd83OY6Z6AJZVEbCSokoSVIlDPoy0DUx8Po31te1Gxhj2mK88nLUDeYHVyvJpVbSleFLjvl+H4gepoYeMIqMElFbEghcogZsBlIkZsBkDIAAAAAAAFOJoKcXF9z3p8SJjdal5pO8PO4vDuDcZLXZ2e5rijBMbS6tMkXrvDnqDbsldvYlrbJUnk62ByNu0qr0V0V6z7XuMkVauTPHSHVngIPYmux/EzxkmHMvp6W59GvLANbGn5Myxljxa1tJaOkq50JLbFl4vEsNsV69Ya04FmPZU6YGPRgWUaWp9xye0etXX7N92yfozmumx6MDOgBKNBvZFvuMkUtPSFZtEL4YCT22j2maumvPVSckNinl8VtvLyRnrpqx1Y5yTLmZlkUpSvSd1J61J+p2PgZ4iI6Mcy2sBkNOnaU/pJ9a5i7t/eSOsohDNgFgM2AySAAAAAAAAAAAAqxOHjUjaS7HvT6iJjdel5pO8KsHgKdJc1c7fJ65P4CIiC+S1+rZsSoWCCwGLARlTT2pPtVyd5RNYnrCt4SD/gXsJ47eak4cc+CLwFPo+bLeksr6tj8hYKC3PxZhy1jJ7zNirGKPZZ+Zw4ebMPq+PyZfSWSWFh0V5stGHHHgjjt5pxpJbEl2JF4pWOkK7ylYshmwCwCwCwGSQAAAAAAAAAAAAAAAAAAAAAAAAAAAAIAASBAEgAAAAAAAAAAAAAD/2Q=="/>
          <p:cNvSpPr>
            <a:spLocks noChangeAspect="1" noChangeArrowheads="1"/>
          </p:cNvSpPr>
          <p:nvPr/>
        </p:nvSpPr>
        <p:spPr bwMode="auto">
          <a:xfrm>
            <a:off x="1016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31" name="Picture 7" descr="http://www.megadox.com/blog/wp-content/uploads/2008/05/photo_19076_201007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200025"/>
            <a:ext cx="1701800" cy="1276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8534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TMDL Process</a:t>
            </a:r>
            <a:endParaRPr lang="en-US" dirty="0"/>
          </a:p>
        </p:txBody>
      </p:sp>
      <p:pic>
        <p:nvPicPr>
          <p:cNvPr id="7170" name="Picture 2" descr="http://mljconsulting.com/wp-content/uploads/Flowch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52400"/>
            <a:ext cx="2133600" cy="14219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70190868"/>
              </p:ext>
            </p:extLst>
          </p:nvPr>
        </p:nvGraphicFramePr>
        <p:xfrm>
          <a:off x="1371600" y="1905000"/>
          <a:ext cx="6858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2425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Ecology Modeling Tools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822668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914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Models</a:t>
            </a:r>
            <a:endParaRPr lang="en-US" dirty="0"/>
          </a:p>
        </p:txBody>
      </p:sp>
      <p:pic>
        <p:nvPicPr>
          <p:cNvPr id="356354" name="Picture 2" descr="http://epho.com.au/wp-content/uploads/2013/12/quote-essentially-all-models-are-wrong-but-some-are-useful-george-e-p-box-21271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57" y="1828800"/>
            <a:ext cx="699135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3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4000" dirty="0" smtClean="0"/>
              <a:t>WRIA 9 Temperature TMDLs</a:t>
            </a:r>
            <a:endParaRPr lang="en-US" altLang="en-US" sz="4000" dirty="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pPr>
              <a:spcAft>
                <a:spcPct val="20000"/>
              </a:spcAft>
            </a:pPr>
            <a:r>
              <a:rPr lang="en-US" altLang="en-US" dirty="0" smtClean="0"/>
              <a:t>Green River below Howard Hanson Dam </a:t>
            </a:r>
          </a:p>
          <a:p>
            <a:pPr lvl="1">
              <a:spcAft>
                <a:spcPct val="20000"/>
              </a:spcAft>
            </a:pPr>
            <a:r>
              <a:rPr lang="en-US" altLang="en-US" dirty="0" smtClean="0"/>
              <a:t>Completed 2011</a:t>
            </a:r>
            <a:endParaRPr lang="en-US" altLang="en-US" dirty="0"/>
          </a:p>
          <a:p>
            <a:pPr>
              <a:spcAft>
                <a:spcPct val="20000"/>
              </a:spcAft>
            </a:pPr>
            <a:r>
              <a:rPr lang="en-US" altLang="en-US" dirty="0" err="1" smtClean="0"/>
              <a:t>Newaukum</a:t>
            </a:r>
            <a:r>
              <a:rPr lang="en-US" altLang="en-US" dirty="0" smtClean="0"/>
              <a:t> Creek </a:t>
            </a:r>
          </a:p>
          <a:p>
            <a:pPr lvl="1">
              <a:spcAft>
                <a:spcPct val="20000"/>
              </a:spcAft>
            </a:pPr>
            <a:r>
              <a:rPr lang="en-US" altLang="en-US" dirty="0" smtClean="0"/>
              <a:t>Completed 2011</a:t>
            </a:r>
            <a:endParaRPr lang="en-US" altLang="en-US" dirty="0"/>
          </a:p>
          <a:p>
            <a:pPr>
              <a:spcAft>
                <a:spcPct val="20000"/>
              </a:spcAft>
            </a:pPr>
            <a:r>
              <a:rPr lang="en-US" altLang="en-US" dirty="0" err="1" smtClean="0"/>
              <a:t>Soos</a:t>
            </a:r>
            <a:r>
              <a:rPr lang="en-US" altLang="en-US" dirty="0" smtClean="0"/>
              <a:t> Creek (Big/Little </a:t>
            </a:r>
            <a:r>
              <a:rPr lang="en-US" altLang="en-US" dirty="0" err="1" smtClean="0"/>
              <a:t>Soos</a:t>
            </a:r>
            <a:r>
              <a:rPr lang="en-US" altLang="en-US" dirty="0" smtClean="0"/>
              <a:t>, Covington, Jenkins)</a:t>
            </a:r>
          </a:p>
          <a:p>
            <a:pPr lvl="1">
              <a:spcAft>
                <a:spcPct val="20000"/>
              </a:spcAft>
            </a:pPr>
            <a:r>
              <a:rPr lang="en-US" altLang="en-US" dirty="0" smtClean="0"/>
              <a:t>Ongoing</a:t>
            </a:r>
          </a:p>
          <a:p>
            <a:pPr marL="0" indent="0">
              <a:spcAft>
                <a:spcPct val="20000"/>
              </a:spcAft>
              <a:buNone/>
            </a:pPr>
            <a:r>
              <a:rPr lang="en-US" altLang="en-US" dirty="0" smtClean="0"/>
              <a:t>See Ecology web sites for more information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altLang="en-US" sz="4000"/>
              <a:t>Potential Causes of Stream Temperature Alteration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sz="2600"/>
              <a:t>Loss of riparian habitat: solar radiation +  heat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sz="2600"/>
              <a:t>Channel modification (widening, narrowing, deepening, shallowing)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sz="2600"/>
              <a:t>Loss of lateral connectivity or hyporheic exchange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US" altLang="en-US" sz="2600"/>
              <a:t>Flow changes due to surface and ground water withdrawals and flow management activities</a:t>
            </a:r>
          </a:p>
          <a:p>
            <a:pPr>
              <a:lnSpc>
                <a:spcPct val="90000"/>
              </a:lnSpc>
            </a:pPr>
            <a:endParaRPr lang="en-US" altLang="en-US" sz="2600"/>
          </a:p>
          <a:p>
            <a:pPr>
              <a:lnSpc>
                <a:spcPct val="90000"/>
              </a:lnSpc>
            </a:pPr>
            <a:endParaRPr lang="en-US" altLang="en-US" sz="2600"/>
          </a:p>
          <a:p>
            <a:pPr>
              <a:lnSpc>
                <a:spcPct val="90000"/>
              </a:lnSpc>
            </a:pPr>
            <a:endParaRPr lang="en-US" altLang="en-US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22" name="Picture 14" descr="Green_303d_Tempera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1450"/>
            <a:ext cx="7008813" cy="541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2211" name="Text Box 3"/>
          <p:cNvSpPr txBox="1">
            <a:spLocks noChangeArrowheads="1"/>
          </p:cNvSpPr>
          <p:nvPr/>
        </p:nvSpPr>
        <p:spPr bwMode="auto">
          <a:xfrm>
            <a:off x="6934200" y="942975"/>
            <a:ext cx="182880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latin typeface="Calibri" pitchFamily="34" charset="0"/>
              </a:rPr>
              <a:t>303(d) listings</a:t>
            </a:r>
          </a:p>
          <a:p>
            <a:pPr algn="ctr">
              <a:spcBef>
                <a:spcPct val="50000"/>
              </a:spcBef>
            </a:pPr>
            <a:endParaRPr lang="en-US" altLang="en-US" sz="2400" b="1" baseline="-25000">
              <a:latin typeface="Calibri" pitchFamily="34" charset="0"/>
            </a:endParaRPr>
          </a:p>
        </p:txBody>
      </p:sp>
      <p:sp>
        <p:nvSpPr>
          <p:cNvPr id="222212" name="AutoShape 4"/>
          <p:cNvSpPr>
            <a:spLocks noChangeArrowheads="1"/>
          </p:cNvSpPr>
          <p:nvPr/>
        </p:nvSpPr>
        <p:spPr bwMode="auto">
          <a:xfrm>
            <a:off x="7772400" y="1400175"/>
            <a:ext cx="228600" cy="609600"/>
          </a:xfrm>
          <a:prstGeom prst="downArrow">
            <a:avLst>
              <a:gd name="adj1" fmla="val 50000"/>
              <a:gd name="adj2" fmla="val 66667"/>
            </a:avLst>
          </a:prstGeom>
          <a:solidFill>
            <a:srgbClr val="C0C0C0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2213" name="Text Box 5"/>
          <p:cNvSpPr txBox="1">
            <a:spLocks noChangeArrowheads="1"/>
          </p:cNvSpPr>
          <p:nvPr/>
        </p:nvSpPr>
        <p:spPr bwMode="auto">
          <a:xfrm>
            <a:off x="7010400" y="1992313"/>
            <a:ext cx="1828800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latin typeface="Calibri" pitchFamily="34" charset="0"/>
              </a:rPr>
              <a:t>TMDL Study</a:t>
            </a:r>
          </a:p>
          <a:p>
            <a:pPr algn="ctr">
              <a:spcBef>
                <a:spcPct val="50000"/>
              </a:spcBef>
            </a:pPr>
            <a:endParaRPr lang="en-US" altLang="en-US" sz="2400" b="1" baseline="-25000">
              <a:latin typeface="Calibri" pitchFamily="34" charset="0"/>
            </a:endParaRPr>
          </a:p>
        </p:txBody>
      </p:sp>
      <p:sp>
        <p:nvSpPr>
          <p:cNvPr id="222214" name="Text Box 6"/>
          <p:cNvSpPr txBox="1">
            <a:spLocks noChangeArrowheads="1"/>
          </p:cNvSpPr>
          <p:nvPr/>
        </p:nvSpPr>
        <p:spPr bwMode="auto">
          <a:xfrm>
            <a:off x="7010400" y="3000375"/>
            <a:ext cx="182880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latin typeface="Calibri" pitchFamily="34" charset="0"/>
              </a:rPr>
              <a:t>Field Monitoring</a:t>
            </a:r>
          </a:p>
          <a:p>
            <a:pPr algn="ctr">
              <a:spcBef>
                <a:spcPct val="50000"/>
              </a:spcBef>
            </a:pPr>
            <a:endParaRPr lang="en-US" altLang="en-US" sz="2400" b="1" baseline="-25000">
              <a:latin typeface="Calibri" pitchFamily="34" charset="0"/>
            </a:endParaRPr>
          </a:p>
        </p:txBody>
      </p:sp>
      <p:sp>
        <p:nvSpPr>
          <p:cNvPr id="222215" name="Text Box 7"/>
          <p:cNvSpPr txBox="1">
            <a:spLocks noChangeArrowheads="1"/>
          </p:cNvSpPr>
          <p:nvPr/>
        </p:nvSpPr>
        <p:spPr bwMode="auto">
          <a:xfrm>
            <a:off x="7010400" y="3914775"/>
            <a:ext cx="1828800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latin typeface="Calibri" pitchFamily="34" charset="0"/>
              </a:rPr>
              <a:t>Use Data to Develop Model</a:t>
            </a:r>
          </a:p>
          <a:p>
            <a:pPr algn="ctr">
              <a:spcBef>
                <a:spcPct val="50000"/>
              </a:spcBef>
            </a:pPr>
            <a:endParaRPr lang="en-US" altLang="en-US" sz="2400" b="1" baseline="-25000">
              <a:latin typeface="Calibri" pitchFamily="34" charset="0"/>
            </a:endParaRPr>
          </a:p>
        </p:txBody>
      </p:sp>
      <p:sp>
        <p:nvSpPr>
          <p:cNvPr id="222216" name="AutoShape 8"/>
          <p:cNvSpPr>
            <a:spLocks noChangeArrowheads="1"/>
          </p:cNvSpPr>
          <p:nvPr/>
        </p:nvSpPr>
        <p:spPr bwMode="auto">
          <a:xfrm>
            <a:off x="7772400" y="2466975"/>
            <a:ext cx="228600" cy="609600"/>
          </a:xfrm>
          <a:prstGeom prst="downArrow">
            <a:avLst>
              <a:gd name="adj1" fmla="val 50000"/>
              <a:gd name="adj2" fmla="val 66667"/>
            </a:avLst>
          </a:prstGeom>
          <a:solidFill>
            <a:srgbClr val="C0C0C0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2217" name="AutoShape 9"/>
          <p:cNvSpPr>
            <a:spLocks noChangeArrowheads="1"/>
          </p:cNvSpPr>
          <p:nvPr/>
        </p:nvSpPr>
        <p:spPr bwMode="auto">
          <a:xfrm>
            <a:off x="7772400" y="3381375"/>
            <a:ext cx="228600" cy="609600"/>
          </a:xfrm>
          <a:prstGeom prst="downArrow">
            <a:avLst>
              <a:gd name="adj1" fmla="val 50000"/>
              <a:gd name="adj2" fmla="val 66667"/>
            </a:avLst>
          </a:prstGeom>
          <a:solidFill>
            <a:srgbClr val="C0C0C0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2218" name="AutoShape 10"/>
          <p:cNvSpPr>
            <a:spLocks noChangeArrowheads="1"/>
          </p:cNvSpPr>
          <p:nvPr/>
        </p:nvSpPr>
        <p:spPr bwMode="auto">
          <a:xfrm>
            <a:off x="7772400" y="4600575"/>
            <a:ext cx="228600" cy="609600"/>
          </a:xfrm>
          <a:prstGeom prst="downArrow">
            <a:avLst>
              <a:gd name="adj1" fmla="val 50000"/>
              <a:gd name="adj2" fmla="val 66667"/>
            </a:avLst>
          </a:prstGeom>
          <a:solidFill>
            <a:srgbClr val="C0C0C0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2219" name="Text Box 11"/>
          <p:cNvSpPr txBox="1">
            <a:spLocks noChangeArrowheads="1"/>
          </p:cNvSpPr>
          <p:nvPr/>
        </p:nvSpPr>
        <p:spPr bwMode="auto">
          <a:xfrm>
            <a:off x="7010400" y="5210175"/>
            <a:ext cx="18288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latin typeface="Calibri" pitchFamily="34" charset="0"/>
              </a:rPr>
              <a:t>Use Model Predictions to Guide Actions</a:t>
            </a:r>
          </a:p>
        </p:txBody>
      </p:sp>
      <p:sp>
        <p:nvSpPr>
          <p:cNvPr id="222220" name="Text Box 12"/>
          <p:cNvSpPr txBox="1">
            <a:spLocks noChangeArrowheads="1"/>
          </p:cNvSpPr>
          <p:nvPr/>
        </p:nvSpPr>
        <p:spPr bwMode="auto">
          <a:xfrm>
            <a:off x="4267200" y="533400"/>
            <a:ext cx="2514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latin typeface="Calibri" pitchFamily="34" charset="0"/>
              </a:rPr>
              <a:t>Temperature WQ Std = 16</a:t>
            </a:r>
            <a:r>
              <a:rPr lang="en-US" altLang="en-US" sz="1200" b="1" baseline="30000">
                <a:latin typeface="Calibri" pitchFamily="34" charset="0"/>
              </a:rPr>
              <a:t>o</a:t>
            </a:r>
            <a:r>
              <a:rPr lang="en-US" altLang="en-US" sz="2400" b="1" baseline="-25000">
                <a:latin typeface="Calibri" pitchFamily="34" charset="0"/>
              </a:rPr>
              <a:t>C</a:t>
            </a:r>
          </a:p>
        </p:txBody>
      </p:sp>
      <p:sp>
        <p:nvSpPr>
          <p:cNvPr id="222223" name="Rectangle 15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3810000" cy="1143000"/>
          </a:xfrm>
        </p:spPr>
        <p:txBody>
          <a:bodyPr/>
          <a:lstStyle/>
          <a:p>
            <a:r>
              <a:rPr lang="en-US" altLang="en-US">
                <a:latin typeface="Calibri" pitchFamily="34" charset="0"/>
              </a:rPr>
              <a:t>Temperature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alibri" pitchFamily="34" charset="0"/>
              </a:rPr>
              <a:t>Temperature Criteria</a:t>
            </a:r>
          </a:p>
        </p:txBody>
      </p:sp>
      <p:pic>
        <p:nvPicPr>
          <p:cNvPr id="231429" name="Picture 5" descr="Green_Aquatic_Li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1370013"/>
            <a:ext cx="6856412" cy="529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Supplemental Spawning and Incubation Criteria</a:t>
            </a:r>
          </a:p>
        </p:txBody>
      </p:sp>
      <p:pic>
        <p:nvPicPr>
          <p:cNvPr id="228358" name="Picture 6" descr="Green_Supplemental_Spawning_Crite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1370013"/>
            <a:ext cx="6856412" cy="529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26308" name="Picture 4" descr="Continuous_Temperature_Monito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1370013"/>
            <a:ext cx="6856412" cy="529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36548" name="Picture 4" descr="Green_7dmadm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1370013"/>
            <a:ext cx="6856412" cy="529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406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827213"/>
            <a:ext cx="9140825" cy="439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437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457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498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40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519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41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539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41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560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58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60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King County 2003 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Continuous Temperature Data</a:t>
            </a:r>
          </a:p>
        </p:txBody>
      </p:sp>
      <p:pic>
        <p:nvPicPr>
          <p:cNvPr id="262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7213"/>
            <a:ext cx="9140825" cy="443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latin typeface="Calibri" pitchFamily="34" charset="0"/>
              </a:rPr>
              <a:t>Green River</a:t>
            </a:r>
            <a:br>
              <a:rPr lang="en-US" altLang="en-US" sz="4000">
                <a:latin typeface="Calibri" pitchFamily="34" charset="0"/>
              </a:rPr>
            </a:br>
            <a:r>
              <a:rPr lang="en-US" altLang="en-US" sz="4000">
                <a:latin typeface="Calibri" pitchFamily="34" charset="0"/>
              </a:rPr>
              <a:t>Summer 2003</a:t>
            </a:r>
          </a:p>
        </p:txBody>
      </p:sp>
      <p:pic>
        <p:nvPicPr>
          <p:cNvPr id="264198" name="Picture 6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676400"/>
            <a:ext cx="9140825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alibri" pitchFamily="34" charset="0"/>
              </a:rPr>
              <a:t>MASTER-ASTER TIR STUDY</a:t>
            </a:r>
          </a:p>
        </p:txBody>
      </p:sp>
      <p:pic>
        <p:nvPicPr>
          <p:cNvPr id="2385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5286375" cy="534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6629400" y="5486400"/>
            <a:ext cx="25146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UW Civil Engineering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Principal Investigator: Steve Burgess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alibri" pitchFamily="34" charset="0"/>
              </a:rPr>
              <a:t>MASTER-ASTER TIR STUDY</a:t>
            </a:r>
          </a:p>
        </p:txBody>
      </p:sp>
      <p:pic>
        <p:nvPicPr>
          <p:cNvPr id="2345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7825"/>
            <a:ext cx="9140825" cy="509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686800" cy="6324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2800" b="1">
                <a:solidFill>
                  <a:srgbClr val="0066CC"/>
                </a:solidFill>
              </a:rPr>
              <a:t>Summer 2006 Field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 b="1">
                <a:solidFill>
                  <a:srgbClr val="0066CC"/>
                </a:solidFill>
              </a:rPr>
              <a:t>Monitoring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800" b="1">
              <a:solidFill>
                <a:srgbClr val="0066CC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800" b="1">
              <a:solidFill>
                <a:srgbClr val="0066CC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800" b="1">
              <a:solidFill>
                <a:srgbClr val="0066CC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800" b="1">
              <a:solidFill>
                <a:srgbClr val="0066CC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2600"/>
              <a:t>Continuous temperature (air, water, relative humidity)</a:t>
            </a:r>
          </a:p>
          <a:p>
            <a:pPr>
              <a:lnSpc>
                <a:spcPct val="80000"/>
              </a:lnSpc>
            </a:pPr>
            <a:endParaRPr lang="en-US" altLang="en-US" sz="2600"/>
          </a:p>
          <a:p>
            <a:pPr>
              <a:lnSpc>
                <a:spcPct val="80000"/>
              </a:lnSpc>
              <a:spcAft>
                <a:spcPct val="70000"/>
              </a:spcAft>
            </a:pPr>
            <a:r>
              <a:rPr lang="en-US" altLang="en-US" sz="2600"/>
              <a:t>Continuous dissolved oxygen, pH &amp; conductivity</a:t>
            </a:r>
          </a:p>
          <a:p>
            <a:pPr>
              <a:lnSpc>
                <a:spcPct val="80000"/>
              </a:lnSpc>
              <a:spcAft>
                <a:spcPct val="70000"/>
              </a:spcAft>
            </a:pPr>
            <a:r>
              <a:rPr lang="en-US" altLang="en-US" sz="2600"/>
              <a:t>Hemispherical photographs</a:t>
            </a:r>
          </a:p>
          <a:p>
            <a:pPr>
              <a:lnSpc>
                <a:spcPct val="80000"/>
              </a:lnSpc>
              <a:spcAft>
                <a:spcPct val="70000"/>
              </a:spcAft>
            </a:pPr>
            <a:r>
              <a:rPr lang="en-US" altLang="en-US" sz="2600"/>
              <a:t>Synoptic productivity: nutrients, periphyton, &amp; flows</a:t>
            </a:r>
          </a:p>
          <a:p>
            <a:pPr>
              <a:lnSpc>
                <a:spcPct val="80000"/>
              </a:lnSpc>
              <a:spcAft>
                <a:spcPct val="70000"/>
              </a:spcAft>
            </a:pPr>
            <a:r>
              <a:rPr lang="en-US" altLang="en-US" sz="2600"/>
              <a:t>No travel time dye studies</a:t>
            </a:r>
          </a:p>
          <a:p>
            <a:pPr>
              <a:lnSpc>
                <a:spcPct val="80000"/>
              </a:lnSpc>
              <a:spcAft>
                <a:spcPct val="70000"/>
              </a:spcAft>
            </a:pPr>
            <a:endParaRPr lang="en-US" altLang="en-US"/>
          </a:p>
          <a:p>
            <a:pPr>
              <a:lnSpc>
                <a:spcPct val="80000"/>
              </a:lnSpc>
            </a:pPr>
            <a:endParaRPr lang="en-US" altLang="en-US"/>
          </a:p>
        </p:txBody>
      </p:sp>
      <p:pic>
        <p:nvPicPr>
          <p:cNvPr id="273412" name="Picture 4" descr="TMDL_sta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188" y="0"/>
            <a:ext cx="3579812" cy="276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b="34345"/>
          <a:stretch>
            <a:fillRect/>
          </a:stretch>
        </p:blipFill>
        <p:spPr bwMode="auto">
          <a:xfrm>
            <a:off x="457200" y="1828800"/>
            <a:ext cx="5721350" cy="4370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Green River </a:t>
            </a:r>
            <a:br>
              <a:rPr lang="en-US" dirty="0" smtClean="0"/>
            </a:br>
            <a:r>
              <a:rPr lang="en-US" dirty="0" smtClean="0"/>
              <a:t>Temperature Data</a:t>
            </a:r>
            <a:endParaRPr lang="en-US" dirty="0"/>
          </a:p>
        </p:txBody>
      </p:sp>
      <p:pic>
        <p:nvPicPr>
          <p:cNvPr id="10" name="Picture 9" descr="tstatio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533400"/>
            <a:ext cx="2859741" cy="2209800"/>
          </a:xfrm>
          <a:prstGeom prst="rect">
            <a:avLst/>
          </a:prstGeom>
        </p:spPr>
      </p:pic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200400"/>
            <a:ext cx="2403475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1827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Green River </a:t>
            </a:r>
            <a:br>
              <a:rPr lang="en-US" dirty="0" smtClean="0"/>
            </a:br>
            <a:r>
              <a:rPr lang="en-US" dirty="0" smtClean="0"/>
              <a:t>Temperature Data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b="29573"/>
          <a:stretch>
            <a:fillRect/>
          </a:stretch>
        </p:blipFill>
        <p:spPr bwMode="auto">
          <a:xfrm>
            <a:off x="457200" y="1828800"/>
            <a:ext cx="5721350" cy="435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tstation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533400"/>
            <a:ext cx="2859741" cy="2209800"/>
          </a:xfrm>
          <a:prstGeom prst="rect">
            <a:avLst/>
          </a:prstGeom>
        </p:spPr>
      </p:pic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200400"/>
            <a:ext cx="238125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492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River Temperature Data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051675" cy="4704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279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QUAL2Kw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124200"/>
            <a:ext cx="8305800" cy="2895600"/>
          </a:xfrm>
        </p:spPr>
        <p:txBody>
          <a:bodyPr/>
          <a:lstStyle/>
          <a:p>
            <a:r>
              <a:rPr lang="en-US" altLang="en-US" sz="2800">
                <a:latin typeface="Calibri" pitchFamily="34" charset="0"/>
              </a:rPr>
              <a:t>One-dimensional: vertically and laterally mixed</a:t>
            </a:r>
          </a:p>
          <a:p>
            <a:r>
              <a:rPr lang="en-US" altLang="en-US" sz="2800">
                <a:latin typeface="Calibri" pitchFamily="34" charset="0"/>
              </a:rPr>
              <a:t>Steady-state: non-uniform, steady flow</a:t>
            </a:r>
          </a:p>
          <a:p>
            <a:r>
              <a:rPr lang="en-US" altLang="en-US" sz="2800">
                <a:latin typeface="Calibri" pitchFamily="34" charset="0"/>
              </a:rPr>
              <a:t>Diel water-quality kinetics</a:t>
            </a:r>
          </a:p>
          <a:p>
            <a:r>
              <a:rPr lang="en-US" altLang="en-US" sz="2800">
                <a:latin typeface="Calibri" pitchFamily="34" charset="0"/>
              </a:rPr>
              <a:t>Point and non-point inputs/withdrawals simulated</a:t>
            </a:r>
          </a:p>
          <a:p>
            <a:r>
              <a:rPr lang="en-US" altLang="en-US" sz="2800">
                <a:latin typeface="Calibri" pitchFamily="34" charset="0"/>
              </a:rPr>
              <a:t>Effect of topographic and riparian shade included</a:t>
            </a:r>
          </a:p>
        </p:txBody>
      </p:sp>
      <p:pic>
        <p:nvPicPr>
          <p:cNvPr id="2201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153400" cy="260032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Modeling Temperature</a:t>
            </a:r>
            <a:endParaRPr lang="en-US" altLang="en-US" sz="2400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5029200" cy="4572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1400" b="1"/>
              <a:t>	QUAL2Kw: a one-dimensional water quality model</a:t>
            </a:r>
          </a:p>
        </p:txBody>
      </p:sp>
      <p:pic>
        <p:nvPicPr>
          <p:cNvPr id="27955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" r="6245"/>
          <a:stretch>
            <a:fillRect/>
          </a:stretch>
        </p:blipFill>
        <p:spPr bwMode="auto">
          <a:xfrm>
            <a:off x="838200" y="1936750"/>
            <a:ext cx="4343400" cy="40068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9557" name="Rectangle 5"/>
          <p:cNvSpPr>
            <a:spLocks noChangeArrowheads="1"/>
          </p:cNvSpPr>
          <p:nvPr/>
        </p:nvSpPr>
        <p:spPr bwMode="auto">
          <a:xfrm>
            <a:off x="5105400" y="1981200"/>
            <a:ext cx="37338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buFontTx/>
              <a:buNone/>
            </a:pPr>
            <a:r>
              <a:rPr lang="en-US" altLang="en-US" sz="2000" b="1">
                <a:solidFill>
                  <a:srgbClr val="CC0000"/>
                </a:solidFill>
              </a:rPr>
              <a:t>Headwater/Boundary Conditions:</a:t>
            </a:r>
          </a:p>
          <a:p>
            <a:pPr lvl="1">
              <a:buFontTx/>
              <a:buNone/>
            </a:pPr>
            <a:endParaRPr lang="en-US" altLang="en-US" sz="2000" b="1">
              <a:solidFill>
                <a:srgbClr val="CC0000"/>
              </a:solidFill>
            </a:endParaRPr>
          </a:p>
          <a:p>
            <a:pPr lvl="1"/>
            <a:r>
              <a:rPr lang="en-US" altLang="en-US" sz="2000"/>
              <a:t>Flow</a:t>
            </a:r>
          </a:p>
          <a:p>
            <a:pPr lvl="1"/>
            <a:r>
              <a:rPr lang="en-US" altLang="en-US" sz="2000"/>
              <a:t>Temperature</a:t>
            </a:r>
          </a:p>
          <a:p>
            <a:pPr lvl="1"/>
            <a:r>
              <a:rPr lang="en-US" altLang="en-US" sz="2000"/>
              <a:t>Channel geometry</a:t>
            </a:r>
          </a:p>
          <a:p>
            <a:pPr lvl="1">
              <a:buFontTx/>
              <a:buNone/>
            </a:pPr>
            <a:endParaRPr lang="en-US" altLang="en-US" sz="2000"/>
          </a:p>
          <a:p>
            <a:pPr lvl="1"/>
            <a:endParaRPr lang="en-US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458" name="Group 2"/>
          <p:cNvGrpSpPr>
            <a:grpSpLocks/>
          </p:cNvGrpSpPr>
          <p:nvPr/>
        </p:nvGrpSpPr>
        <p:grpSpPr bwMode="auto">
          <a:xfrm>
            <a:off x="3810000" y="2057400"/>
            <a:ext cx="4419600" cy="2209800"/>
            <a:chOff x="2592" y="912"/>
            <a:chExt cx="2304" cy="1248"/>
          </a:xfrm>
        </p:grpSpPr>
        <p:sp>
          <p:nvSpPr>
            <p:cNvPr id="275459" name="Line 3"/>
            <p:cNvSpPr>
              <a:spLocks noChangeShapeType="1"/>
            </p:cNvSpPr>
            <p:nvPr/>
          </p:nvSpPr>
          <p:spPr bwMode="auto">
            <a:xfrm rot="20737800" flipH="1">
              <a:off x="2592" y="912"/>
              <a:ext cx="1920" cy="960"/>
            </a:xfrm>
            <a:prstGeom prst="line">
              <a:avLst/>
            </a:prstGeom>
            <a:noFill/>
            <a:ln w="57150">
              <a:solidFill>
                <a:srgbClr val="F4FE9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60" name="Line 4"/>
            <p:cNvSpPr>
              <a:spLocks noChangeShapeType="1"/>
            </p:cNvSpPr>
            <p:nvPr/>
          </p:nvSpPr>
          <p:spPr bwMode="auto">
            <a:xfrm rot="20737800" flipH="1">
              <a:off x="2592" y="1104"/>
              <a:ext cx="1920" cy="960"/>
            </a:xfrm>
            <a:prstGeom prst="line">
              <a:avLst/>
            </a:prstGeom>
            <a:noFill/>
            <a:ln w="57150">
              <a:solidFill>
                <a:srgbClr val="F4FE9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61" name="Line 5"/>
            <p:cNvSpPr>
              <a:spLocks noChangeShapeType="1"/>
            </p:cNvSpPr>
            <p:nvPr/>
          </p:nvSpPr>
          <p:spPr bwMode="auto">
            <a:xfrm rot="20737800" flipH="1">
              <a:off x="2736" y="1200"/>
              <a:ext cx="1920" cy="960"/>
            </a:xfrm>
            <a:prstGeom prst="line">
              <a:avLst/>
            </a:prstGeom>
            <a:noFill/>
            <a:ln w="57150">
              <a:solidFill>
                <a:srgbClr val="F4FE9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62" name="Line 6"/>
            <p:cNvSpPr>
              <a:spLocks noChangeShapeType="1"/>
            </p:cNvSpPr>
            <p:nvPr/>
          </p:nvSpPr>
          <p:spPr bwMode="auto">
            <a:xfrm rot="20737800" flipH="1">
              <a:off x="2976" y="1200"/>
              <a:ext cx="1920" cy="960"/>
            </a:xfrm>
            <a:prstGeom prst="line">
              <a:avLst/>
            </a:prstGeom>
            <a:noFill/>
            <a:ln w="57150">
              <a:solidFill>
                <a:srgbClr val="F4FE9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5463" name="AutoShape 7"/>
          <p:cNvSpPr>
            <a:spLocks noChangeArrowheads="1"/>
          </p:cNvSpPr>
          <p:nvPr/>
        </p:nvSpPr>
        <p:spPr bwMode="auto">
          <a:xfrm>
            <a:off x="3352800" y="5181600"/>
            <a:ext cx="2514600" cy="7620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6DDF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5464" name="Freeform 8"/>
          <p:cNvSpPr>
            <a:spLocks/>
          </p:cNvSpPr>
          <p:nvPr/>
        </p:nvSpPr>
        <p:spPr bwMode="auto">
          <a:xfrm>
            <a:off x="5867400" y="4495800"/>
            <a:ext cx="2819400" cy="685800"/>
          </a:xfrm>
          <a:custGeom>
            <a:avLst/>
            <a:gdLst>
              <a:gd name="T0" fmla="*/ 0 w 1344"/>
              <a:gd name="T1" fmla="*/ 528 h 528"/>
              <a:gd name="T2" fmla="*/ 336 w 1344"/>
              <a:gd name="T3" fmla="*/ 384 h 528"/>
              <a:gd name="T4" fmla="*/ 576 w 1344"/>
              <a:gd name="T5" fmla="*/ 144 h 528"/>
              <a:gd name="T6" fmla="*/ 1344 w 1344"/>
              <a:gd name="T7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4" h="528">
                <a:moveTo>
                  <a:pt x="0" y="528"/>
                </a:moveTo>
                <a:cubicBezTo>
                  <a:pt x="120" y="488"/>
                  <a:pt x="240" y="448"/>
                  <a:pt x="336" y="384"/>
                </a:cubicBezTo>
                <a:cubicBezTo>
                  <a:pt x="432" y="320"/>
                  <a:pt x="408" y="208"/>
                  <a:pt x="576" y="144"/>
                </a:cubicBezTo>
                <a:cubicBezTo>
                  <a:pt x="744" y="80"/>
                  <a:pt x="1044" y="40"/>
                  <a:pt x="13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5465" name="Freeform 9"/>
          <p:cNvSpPr>
            <a:spLocks/>
          </p:cNvSpPr>
          <p:nvPr/>
        </p:nvSpPr>
        <p:spPr bwMode="auto">
          <a:xfrm flipH="1">
            <a:off x="457200" y="4419600"/>
            <a:ext cx="2895600" cy="762000"/>
          </a:xfrm>
          <a:custGeom>
            <a:avLst/>
            <a:gdLst>
              <a:gd name="T0" fmla="*/ 0 w 1344"/>
              <a:gd name="T1" fmla="*/ 528 h 528"/>
              <a:gd name="T2" fmla="*/ 336 w 1344"/>
              <a:gd name="T3" fmla="*/ 384 h 528"/>
              <a:gd name="T4" fmla="*/ 576 w 1344"/>
              <a:gd name="T5" fmla="*/ 144 h 528"/>
              <a:gd name="T6" fmla="*/ 1344 w 1344"/>
              <a:gd name="T7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4" h="528">
                <a:moveTo>
                  <a:pt x="0" y="528"/>
                </a:moveTo>
                <a:cubicBezTo>
                  <a:pt x="120" y="488"/>
                  <a:pt x="240" y="448"/>
                  <a:pt x="336" y="384"/>
                </a:cubicBezTo>
                <a:cubicBezTo>
                  <a:pt x="432" y="320"/>
                  <a:pt x="408" y="208"/>
                  <a:pt x="576" y="144"/>
                </a:cubicBezTo>
                <a:cubicBezTo>
                  <a:pt x="744" y="80"/>
                  <a:pt x="1044" y="40"/>
                  <a:pt x="13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5466" name="Group 10"/>
          <p:cNvGrpSpPr>
            <a:grpSpLocks/>
          </p:cNvGrpSpPr>
          <p:nvPr/>
        </p:nvGrpSpPr>
        <p:grpSpPr bwMode="auto">
          <a:xfrm>
            <a:off x="609600" y="2362200"/>
            <a:ext cx="7991475" cy="2657475"/>
            <a:chOff x="384" y="1488"/>
            <a:chExt cx="5034" cy="1674"/>
          </a:xfrm>
        </p:grpSpPr>
        <p:sp>
          <p:nvSpPr>
            <p:cNvPr id="275467" name="Tree"/>
            <p:cNvSpPr>
              <a:spLocks noEditPoints="1" noChangeArrowheads="1"/>
            </p:cNvSpPr>
            <p:nvPr/>
          </p:nvSpPr>
          <p:spPr bwMode="auto">
            <a:xfrm>
              <a:off x="384" y="1488"/>
              <a:ext cx="666" cy="1338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99CC00">
                <a:alpha val="38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68" name="Tree"/>
            <p:cNvSpPr>
              <a:spLocks noEditPoints="1" noChangeArrowheads="1"/>
            </p:cNvSpPr>
            <p:nvPr/>
          </p:nvSpPr>
          <p:spPr bwMode="auto">
            <a:xfrm>
              <a:off x="4752" y="1536"/>
              <a:ext cx="666" cy="1338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99CC00">
                <a:alpha val="38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69" name="Tree"/>
            <p:cNvSpPr>
              <a:spLocks noEditPoints="1" noChangeArrowheads="1"/>
            </p:cNvSpPr>
            <p:nvPr/>
          </p:nvSpPr>
          <p:spPr bwMode="auto">
            <a:xfrm>
              <a:off x="4272" y="1584"/>
              <a:ext cx="666" cy="1338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99CC00">
                <a:alpha val="38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70" name="Tree"/>
            <p:cNvSpPr>
              <a:spLocks noEditPoints="1" noChangeArrowheads="1"/>
            </p:cNvSpPr>
            <p:nvPr/>
          </p:nvSpPr>
          <p:spPr bwMode="auto">
            <a:xfrm>
              <a:off x="3936" y="2166"/>
              <a:ext cx="576" cy="906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99CC00">
                <a:alpha val="38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71" name="Tree"/>
            <p:cNvSpPr>
              <a:spLocks noEditPoints="1" noChangeArrowheads="1"/>
            </p:cNvSpPr>
            <p:nvPr/>
          </p:nvSpPr>
          <p:spPr bwMode="auto">
            <a:xfrm>
              <a:off x="768" y="1584"/>
              <a:ext cx="528" cy="129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99CC00">
                <a:alpha val="38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72" name="Tree"/>
            <p:cNvSpPr>
              <a:spLocks noEditPoints="1" noChangeArrowheads="1"/>
            </p:cNvSpPr>
            <p:nvPr/>
          </p:nvSpPr>
          <p:spPr bwMode="auto">
            <a:xfrm>
              <a:off x="1392" y="2352"/>
              <a:ext cx="624" cy="81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99CC00">
                <a:alpha val="38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5473" name="Group 17"/>
          <p:cNvGrpSpPr>
            <a:grpSpLocks/>
          </p:cNvGrpSpPr>
          <p:nvPr/>
        </p:nvGrpSpPr>
        <p:grpSpPr bwMode="auto">
          <a:xfrm>
            <a:off x="2819400" y="4648200"/>
            <a:ext cx="3733800" cy="1371600"/>
            <a:chOff x="1776" y="2928"/>
            <a:chExt cx="2352" cy="864"/>
          </a:xfrm>
        </p:grpSpPr>
        <p:sp>
          <p:nvSpPr>
            <p:cNvPr id="275474" name="Text Box 18"/>
            <p:cNvSpPr txBox="1">
              <a:spLocks noChangeArrowheads="1"/>
            </p:cNvSpPr>
            <p:nvPr/>
          </p:nvSpPr>
          <p:spPr bwMode="auto">
            <a:xfrm>
              <a:off x="3696" y="3360"/>
              <a:ext cx="43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b="1" baseline="-25000"/>
                <a:t>depth</a:t>
              </a:r>
            </a:p>
          </p:txBody>
        </p:sp>
        <p:sp>
          <p:nvSpPr>
            <p:cNvPr id="275475" name="Line 19"/>
            <p:cNvSpPr>
              <a:spLocks noChangeShapeType="1"/>
            </p:cNvSpPr>
            <p:nvPr/>
          </p:nvSpPr>
          <p:spPr bwMode="auto">
            <a:xfrm>
              <a:off x="3696" y="3264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76" name="Line 20"/>
            <p:cNvSpPr>
              <a:spLocks noChangeShapeType="1"/>
            </p:cNvSpPr>
            <p:nvPr/>
          </p:nvSpPr>
          <p:spPr bwMode="auto">
            <a:xfrm>
              <a:off x="2112" y="3168"/>
              <a:ext cx="15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77" name="Line 21"/>
            <p:cNvSpPr>
              <a:spLocks noChangeShapeType="1"/>
            </p:cNvSpPr>
            <p:nvPr/>
          </p:nvSpPr>
          <p:spPr bwMode="auto">
            <a:xfrm>
              <a:off x="2016" y="3264"/>
              <a:ext cx="432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78" name="Text Box 22"/>
            <p:cNvSpPr txBox="1">
              <a:spLocks noChangeArrowheads="1"/>
            </p:cNvSpPr>
            <p:nvPr/>
          </p:nvSpPr>
          <p:spPr bwMode="auto">
            <a:xfrm>
              <a:off x="2304" y="2928"/>
              <a:ext cx="12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b="1" baseline="-25000"/>
                <a:t>channel width</a:t>
              </a:r>
            </a:p>
          </p:txBody>
        </p:sp>
        <p:sp>
          <p:nvSpPr>
            <p:cNvPr id="275479" name="Text Box 23"/>
            <p:cNvSpPr txBox="1">
              <a:spLocks noChangeArrowheads="1"/>
            </p:cNvSpPr>
            <p:nvPr/>
          </p:nvSpPr>
          <p:spPr bwMode="auto">
            <a:xfrm>
              <a:off x="1776" y="3408"/>
              <a:ext cx="43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altLang="en-US" b="1" baseline="-25000"/>
                <a:t>slope</a:t>
              </a:r>
            </a:p>
          </p:txBody>
        </p:sp>
        <p:sp>
          <p:nvSpPr>
            <p:cNvPr id="275480" name="AutoShape 24"/>
            <p:cNvSpPr>
              <a:spLocks noChangeArrowheads="1"/>
            </p:cNvSpPr>
            <p:nvPr/>
          </p:nvSpPr>
          <p:spPr bwMode="auto">
            <a:xfrm>
              <a:off x="2112" y="3264"/>
              <a:ext cx="1584" cy="48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6DD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5481" name="Text Box 25"/>
            <p:cNvSpPr txBox="1">
              <a:spLocks noChangeArrowheads="1"/>
            </p:cNvSpPr>
            <p:nvPr/>
          </p:nvSpPr>
          <p:spPr bwMode="auto">
            <a:xfrm>
              <a:off x="2304" y="3264"/>
              <a:ext cx="1200" cy="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400" b="1" baseline="-25000">
                  <a:solidFill>
                    <a:srgbClr val="CC0000"/>
                  </a:solidFill>
                </a:rPr>
                <a:t>TRAVEL TIME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en-US" sz="2400" b="1" baseline="-25000">
                  <a:solidFill>
                    <a:srgbClr val="CC0000"/>
                  </a:solidFill>
                </a:rPr>
                <a:t>+ VELOCITY</a:t>
              </a:r>
            </a:p>
          </p:txBody>
        </p:sp>
      </p:grpSp>
      <p:sp>
        <p:nvSpPr>
          <p:cNvPr id="275482" name="Cloud"/>
          <p:cNvSpPr>
            <a:spLocks noChangeAspect="1" noEditPoints="1" noChangeArrowheads="1"/>
          </p:cNvSpPr>
          <p:nvPr/>
        </p:nvSpPr>
        <p:spPr bwMode="auto">
          <a:xfrm>
            <a:off x="609600" y="1019175"/>
            <a:ext cx="1295400" cy="6572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1">
              <a:alpha val="6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5483" name="Cloud"/>
          <p:cNvSpPr>
            <a:spLocks noChangeAspect="1" noEditPoints="1" noChangeArrowheads="1"/>
          </p:cNvSpPr>
          <p:nvPr/>
        </p:nvSpPr>
        <p:spPr bwMode="auto">
          <a:xfrm>
            <a:off x="1447800" y="1244600"/>
            <a:ext cx="1828800" cy="8128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1">
              <a:alpha val="7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5484" name="Text Box 28"/>
          <p:cNvSpPr txBox="1">
            <a:spLocks noChangeArrowheads="1"/>
          </p:cNvSpPr>
          <p:nvPr/>
        </p:nvSpPr>
        <p:spPr bwMode="auto">
          <a:xfrm>
            <a:off x="609600" y="457200"/>
            <a:ext cx="3048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 sz="2400" b="1" baseline="-25000"/>
              <a:t>cloud cover, air temperature, relative humidity</a:t>
            </a:r>
          </a:p>
        </p:txBody>
      </p:sp>
      <p:sp>
        <p:nvSpPr>
          <p:cNvPr id="275485" name="Text Box 29"/>
          <p:cNvSpPr txBox="1">
            <a:spLocks noChangeArrowheads="1"/>
          </p:cNvSpPr>
          <p:nvPr/>
        </p:nvSpPr>
        <p:spPr bwMode="auto">
          <a:xfrm>
            <a:off x="1752600" y="1416050"/>
            <a:ext cx="1219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solidFill>
                  <a:srgbClr val="CC0000"/>
                </a:solidFill>
              </a:rPr>
              <a:t>CLIMATE</a:t>
            </a:r>
          </a:p>
        </p:txBody>
      </p:sp>
      <p:sp>
        <p:nvSpPr>
          <p:cNvPr id="275486" name="Text Box 30"/>
          <p:cNvSpPr txBox="1">
            <a:spLocks noChangeArrowheads="1"/>
          </p:cNvSpPr>
          <p:nvPr/>
        </p:nvSpPr>
        <p:spPr bwMode="auto">
          <a:xfrm>
            <a:off x="4724400" y="2819400"/>
            <a:ext cx="2057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solidFill>
                  <a:srgbClr val="CC0000"/>
                </a:solidFill>
              </a:rPr>
              <a:t>SOLAR RADIATION</a:t>
            </a:r>
          </a:p>
        </p:txBody>
      </p:sp>
      <p:sp>
        <p:nvSpPr>
          <p:cNvPr id="275487" name="Text Box 31"/>
          <p:cNvSpPr txBox="1">
            <a:spLocks noChangeArrowheads="1"/>
          </p:cNvSpPr>
          <p:nvPr/>
        </p:nvSpPr>
        <p:spPr bwMode="auto">
          <a:xfrm>
            <a:off x="1905000" y="2590800"/>
            <a:ext cx="19812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2000" b="1" baseline="-25000"/>
              <a:t>vegetation height, density and overhang</a:t>
            </a:r>
          </a:p>
        </p:txBody>
      </p:sp>
      <p:grpSp>
        <p:nvGrpSpPr>
          <p:cNvPr id="275488" name="Group 32"/>
          <p:cNvGrpSpPr>
            <a:grpSpLocks/>
          </p:cNvGrpSpPr>
          <p:nvPr/>
        </p:nvGrpSpPr>
        <p:grpSpPr bwMode="auto">
          <a:xfrm>
            <a:off x="4267200" y="6096000"/>
            <a:ext cx="762000" cy="457200"/>
            <a:chOff x="2688" y="3840"/>
            <a:chExt cx="480" cy="288"/>
          </a:xfrm>
        </p:grpSpPr>
        <p:sp>
          <p:nvSpPr>
            <p:cNvPr id="275489" name="Line 33"/>
            <p:cNvSpPr>
              <a:spLocks noChangeShapeType="1"/>
            </p:cNvSpPr>
            <p:nvPr/>
          </p:nvSpPr>
          <p:spPr bwMode="auto">
            <a:xfrm>
              <a:off x="2688" y="3840"/>
              <a:ext cx="0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90" name="Line 34"/>
            <p:cNvSpPr>
              <a:spLocks noChangeShapeType="1"/>
            </p:cNvSpPr>
            <p:nvPr/>
          </p:nvSpPr>
          <p:spPr bwMode="auto">
            <a:xfrm>
              <a:off x="2784" y="3840"/>
              <a:ext cx="0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91" name="Line 35"/>
            <p:cNvSpPr>
              <a:spLocks noChangeShapeType="1"/>
            </p:cNvSpPr>
            <p:nvPr/>
          </p:nvSpPr>
          <p:spPr bwMode="auto">
            <a:xfrm>
              <a:off x="2880" y="3840"/>
              <a:ext cx="0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92" name="Line 36"/>
            <p:cNvSpPr>
              <a:spLocks noChangeShapeType="1"/>
            </p:cNvSpPr>
            <p:nvPr/>
          </p:nvSpPr>
          <p:spPr bwMode="auto">
            <a:xfrm>
              <a:off x="2976" y="3840"/>
              <a:ext cx="0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93" name="Line 37"/>
            <p:cNvSpPr>
              <a:spLocks noChangeShapeType="1"/>
            </p:cNvSpPr>
            <p:nvPr/>
          </p:nvSpPr>
          <p:spPr bwMode="auto">
            <a:xfrm>
              <a:off x="3072" y="3840"/>
              <a:ext cx="0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494" name="Line 38"/>
            <p:cNvSpPr>
              <a:spLocks noChangeShapeType="1"/>
            </p:cNvSpPr>
            <p:nvPr/>
          </p:nvSpPr>
          <p:spPr bwMode="auto">
            <a:xfrm>
              <a:off x="3168" y="3840"/>
              <a:ext cx="0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5495" name="Text Box 39"/>
          <p:cNvSpPr txBox="1">
            <a:spLocks noChangeArrowheads="1"/>
          </p:cNvSpPr>
          <p:nvPr/>
        </p:nvSpPr>
        <p:spPr bwMode="auto">
          <a:xfrm>
            <a:off x="1905000" y="60960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 b="1" baseline="-25000"/>
              <a:t>Hyporheic and thermal exchanges</a:t>
            </a:r>
          </a:p>
        </p:txBody>
      </p:sp>
      <p:grpSp>
        <p:nvGrpSpPr>
          <p:cNvPr id="275496" name="Group 40"/>
          <p:cNvGrpSpPr>
            <a:grpSpLocks/>
          </p:cNvGrpSpPr>
          <p:nvPr/>
        </p:nvGrpSpPr>
        <p:grpSpPr bwMode="auto">
          <a:xfrm>
            <a:off x="381000" y="5105400"/>
            <a:ext cx="8077200" cy="779463"/>
            <a:chOff x="240" y="3216"/>
            <a:chExt cx="5088" cy="491"/>
          </a:xfrm>
        </p:grpSpPr>
        <p:sp>
          <p:nvSpPr>
            <p:cNvPr id="275497" name="Text Box 41"/>
            <p:cNvSpPr txBox="1">
              <a:spLocks noChangeArrowheads="1"/>
            </p:cNvSpPr>
            <p:nvPr/>
          </p:nvSpPr>
          <p:spPr bwMode="auto">
            <a:xfrm>
              <a:off x="240" y="3264"/>
              <a:ext cx="1248" cy="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altLang="en-US" sz="2400" b="1" baseline="-25000"/>
                <a:t>point + non-point</a:t>
              </a:r>
            </a:p>
            <a:p>
              <a:pPr algn="r">
                <a:spcBef>
                  <a:spcPct val="50000"/>
                </a:spcBef>
              </a:pPr>
              <a:r>
                <a:rPr lang="en-US" altLang="en-US" sz="2400" b="1" baseline="-25000"/>
                <a:t> inflows</a:t>
              </a:r>
            </a:p>
          </p:txBody>
        </p:sp>
        <p:sp>
          <p:nvSpPr>
            <p:cNvPr id="275498" name="Text Box 42"/>
            <p:cNvSpPr txBox="1">
              <a:spLocks noChangeArrowheads="1"/>
            </p:cNvSpPr>
            <p:nvPr/>
          </p:nvSpPr>
          <p:spPr bwMode="auto">
            <a:xfrm>
              <a:off x="4080" y="3216"/>
              <a:ext cx="1248" cy="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b="1" baseline="-25000"/>
                <a:t>point + non-point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400" b="1" baseline="-25000"/>
                <a:t>outflows</a:t>
              </a:r>
            </a:p>
          </p:txBody>
        </p:sp>
        <p:sp>
          <p:nvSpPr>
            <p:cNvPr id="275499" name="AutoShape 43"/>
            <p:cNvSpPr>
              <a:spLocks noChangeArrowheads="1"/>
            </p:cNvSpPr>
            <p:nvPr/>
          </p:nvSpPr>
          <p:spPr bwMode="auto">
            <a:xfrm>
              <a:off x="864" y="3504"/>
              <a:ext cx="864" cy="96"/>
            </a:xfrm>
            <a:prstGeom prst="rightArrow">
              <a:avLst>
                <a:gd name="adj1" fmla="val 50000"/>
                <a:gd name="adj2" fmla="val 225000"/>
              </a:avLst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5500" name="AutoShape 44"/>
            <p:cNvSpPr>
              <a:spLocks noChangeArrowheads="1"/>
            </p:cNvSpPr>
            <p:nvPr/>
          </p:nvSpPr>
          <p:spPr bwMode="auto">
            <a:xfrm>
              <a:off x="4128" y="3456"/>
              <a:ext cx="864" cy="96"/>
            </a:xfrm>
            <a:prstGeom prst="rightArrow">
              <a:avLst>
                <a:gd name="adj1" fmla="val 50000"/>
                <a:gd name="adj2" fmla="val 225000"/>
              </a:avLst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5501" name="Text Box 45"/>
          <p:cNvSpPr txBox="1">
            <a:spLocks noChangeArrowheads="1"/>
          </p:cNvSpPr>
          <p:nvPr/>
        </p:nvSpPr>
        <p:spPr bwMode="auto">
          <a:xfrm>
            <a:off x="1676400" y="3124200"/>
            <a:ext cx="205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baseline="-25000">
                <a:solidFill>
                  <a:srgbClr val="CC0000"/>
                </a:solidFill>
              </a:rPr>
              <a:t>SHADE</a:t>
            </a:r>
          </a:p>
        </p:txBody>
      </p:sp>
      <p:sp>
        <p:nvSpPr>
          <p:cNvPr id="275502" name="Rectangle 4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r"/>
            <a:r>
              <a:rPr lang="en-US" altLang="en-US" sz="3400" u="sng"/>
              <a:t>Modeling Temperature</a:t>
            </a:r>
          </a:p>
        </p:txBody>
      </p:sp>
      <p:sp>
        <p:nvSpPr>
          <p:cNvPr id="275503" name="Oval 47"/>
          <p:cNvSpPr>
            <a:spLocks noChangeArrowheads="1"/>
          </p:cNvSpPr>
          <p:nvPr/>
        </p:nvSpPr>
        <p:spPr bwMode="auto">
          <a:xfrm>
            <a:off x="7315200" y="1219200"/>
            <a:ext cx="914400" cy="914400"/>
          </a:xfrm>
          <a:prstGeom prst="ellipse">
            <a:avLst/>
          </a:prstGeom>
          <a:solidFill>
            <a:srgbClr val="F4FE94"/>
          </a:solidFill>
          <a:ln w="9525">
            <a:solidFill>
              <a:srgbClr val="CC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82" grpId="0" animBg="1"/>
      <p:bldP spid="275483" grpId="0" animBg="1"/>
      <p:bldP spid="275484" grpId="0"/>
      <p:bldP spid="275485" grpId="0"/>
      <p:bldP spid="275486" grpId="0"/>
      <p:bldP spid="275487" grpId="0"/>
      <p:bldP spid="275495" grpId="0"/>
      <p:bldP spid="275501" grpId="0"/>
      <p:bldP spid="275501" grpId="1"/>
      <p:bldP spid="27550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Model Development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Model geometry (slope/width)</a:t>
            </a:r>
          </a:p>
          <a:p>
            <a:r>
              <a:rPr lang="en-US" altLang="en-US"/>
              <a:t>Shade </a:t>
            </a:r>
          </a:p>
          <a:p>
            <a:r>
              <a:rPr lang="en-US" altLang="en-US"/>
              <a:t>Hydraulics (flow/depth/velocity)</a:t>
            </a:r>
          </a:p>
          <a:p>
            <a:r>
              <a:rPr lang="en-US" altLang="en-US"/>
              <a:t>Temperature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Collection</a:t>
            </a:r>
            <a:br>
              <a:rPr lang="en-US" dirty="0" smtClean="0"/>
            </a:br>
            <a:r>
              <a:rPr lang="en-US" dirty="0" smtClean="0"/>
              <a:t>July-September 2006</a:t>
            </a:r>
            <a:br>
              <a:rPr lang="en-US" dirty="0" smtClean="0"/>
            </a:br>
            <a:r>
              <a:rPr lang="en-US" sz="3600" dirty="0" smtClean="0"/>
              <a:t>Continuous Temperature Sensors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828800"/>
            <a:ext cx="5926137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7737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Collection</a:t>
            </a:r>
            <a:br>
              <a:rPr lang="en-US" dirty="0" smtClean="0"/>
            </a:br>
            <a:r>
              <a:rPr lang="en-US" dirty="0" smtClean="0"/>
              <a:t>July-September 2006</a:t>
            </a:r>
            <a:br>
              <a:rPr lang="en-US" dirty="0" smtClean="0"/>
            </a:br>
            <a:r>
              <a:rPr lang="en-US" sz="3600" dirty="0" smtClean="0"/>
              <a:t>Fisheye Photos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828800"/>
            <a:ext cx="6035675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3686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84" name="Picture 8" descr="DSCN00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0013" y="912813"/>
            <a:ext cx="6035675" cy="4525962"/>
          </a:xfrm>
          <a:prstGeom prst="rect">
            <a:avLst/>
          </a:prstGeom>
          <a:noFill/>
        </p:spPr>
      </p:pic>
      <p:pic>
        <p:nvPicPr>
          <p:cNvPr id="280585" name="Picture 9" descr="0076_GRT36_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0013" y="915988"/>
            <a:ext cx="6032500" cy="4522787"/>
          </a:xfrm>
          <a:prstGeom prst="rect">
            <a:avLst/>
          </a:prstGeom>
          <a:noFill/>
        </p:spPr>
      </p:pic>
      <p:sp>
        <p:nvSpPr>
          <p:cNvPr id="280588" name="Text Box 12"/>
          <p:cNvSpPr txBox="1">
            <a:spLocks noChangeArrowheads="1"/>
          </p:cNvSpPr>
          <p:nvPr/>
        </p:nvSpPr>
        <p:spPr bwMode="auto">
          <a:xfrm>
            <a:off x="2286000" y="228600"/>
            <a:ext cx="394335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/>
              <a:t>EFFECTIVE SHADE</a:t>
            </a:r>
          </a:p>
        </p:txBody>
      </p:sp>
      <p:pic>
        <p:nvPicPr>
          <p:cNvPr id="28058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5438775"/>
            <a:ext cx="3733800" cy="758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80591" name="Picture 15"/>
          <p:cNvPicPr>
            <a:picLocks noChangeAspect="1" noChangeArrowheads="1"/>
          </p:cNvPicPr>
          <p:nvPr/>
        </p:nvPicPr>
        <p:blipFill>
          <a:blip r:embed="rId5" cstate="print"/>
          <a:srcRect l="9377" t="12502" r="18753" b="8751"/>
          <a:stretch>
            <a:fillRect/>
          </a:stretch>
        </p:blipFill>
        <p:spPr bwMode="auto">
          <a:xfrm>
            <a:off x="1992313" y="1371600"/>
            <a:ext cx="4549775" cy="373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3049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Collection</a:t>
            </a:r>
            <a:br>
              <a:rPr lang="en-US" dirty="0" smtClean="0"/>
            </a:br>
            <a:r>
              <a:rPr lang="en-US" dirty="0" smtClean="0"/>
              <a:t>Synoptic Water Quality Study</a:t>
            </a:r>
            <a:br>
              <a:rPr lang="en-US" dirty="0" smtClean="0"/>
            </a:br>
            <a:r>
              <a:rPr lang="en-US" sz="3600" dirty="0" smtClean="0"/>
              <a:t>August 1-2, 2006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828800"/>
            <a:ext cx="5511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803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Riparian Shade Analysis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2433" t="14402" r="22433" b="4801"/>
          <a:stretch>
            <a:fillRect/>
          </a:stretch>
        </p:blipFill>
        <p:spPr bwMode="auto">
          <a:xfrm>
            <a:off x="381000" y="1981200"/>
            <a:ext cx="2589377" cy="295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743200"/>
            <a:ext cx="4038600" cy="350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7200" y="6324600"/>
            <a:ext cx="7944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4"/>
              </a:rPr>
              <a:t>http://www.kingcounty.gov/environment/wlr/sections-programs/science-section/riparian-shade-characterization-study.aspx</a:t>
            </a:r>
            <a:endParaRPr lang="en-US" sz="12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1219200"/>
            <a:ext cx="344805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8756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Current Shade Model 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172200"/>
            <a:ext cx="8450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Shade modeled every 50 meters along the river for August 2, 2006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7681913" cy="5036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 rot="-5400000">
            <a:off x="-952500" y="3212069"/>
            <a:ext cx="36576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Effective Shade (%)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6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Potential Shade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3693751" cy="4572000"/>
          </a:xfrm>
          <a:prstGeom prst="rect">
            <a:avLst/>
          </a:prstGeom>
          <a:noFill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371600"/>
            <a:ext cx="3702854" cy="457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62000" y="6096000"/>
            <a:ext cx="7544373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System Potential Tree Height Estimated to be 32 m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06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and System Potential Shade</a:t>
            </a:r>
            <a:endParaRPr lang="en-US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500" y="1389063"/>
            <a:ext cx="7493000" cy="407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6"/>
          <p:cNvSpPr txBox="1"/>
          <p:nvPr/>
        </p:nvSpPr>
        <p:spPr>
          <a:xfrm>
            <a:off x="2514600" y="4114800"/>
            <a:ext cx="1371600" cy="342874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" lastClr="FFFFFF">
                <a:shade val="50000"/>
              </a:sys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 anchorCtr="1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aseline="0">
                <a:solidFill>
                  <a:srgbClr val="00B050"/>
                </a:solidFill>
              </a:rPr>
              <a:t>&lt;-   Gorge -&gt;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16200000" flipV="1">
            <a:off x="3962400" y="4953000"/>
            <a:ext cx="1447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4876800" y="4876800"/>
            <a:ext cx="1371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95800" y="6019800"/>
            <a:ext cx="1250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Newaukum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791200" y="6019800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Soos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16200000" flipV="1">
            <a:off x="5943600" y="4876800"/>
            <a:ext cx="1371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81800" y="6019800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56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10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Temperature Model Calibration</a:t>
            </a:r>
            <a:endParaRPr lang="en-US" dirty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69154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2950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Critical Condition </a:t>
            </a:r>
            <a:br>
              <a:rPr lang="en-US" dirty="0" smtClean="0"/>
            </a:br>
            <a:r>
              <a:rPr lang="en-US" dirty="0" smtClean="0"/>
              <a:t>or 7Q10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229600" cy="4525963"/>
          </a:xfrm>
        </p:spPr>
        <p:txBody>
          <a:bodyPr/>
          <a:lstStyle/>
          <a:p>
            <a:r>
              <a:rPr lang="en-US" dirty="0" smtClean="0"/>
              <a:t>7Q10 Flow for </a:t>
            </a:r>
            <a:r>
              <a:rPr lang="en-US" dirty="0" err="1" smtClean="0"/>
              <a:t>Soos</a:t>
            </a:r>
            <a:r>
              <a:rPr lang="en-US" dirty="0" smtClean="0"/>
              <a:t> and </a:t>
            </a:r>
            <a:r>
              <a:rPr lang="en-US" dirty="0" err="1" smtClean="0"/>
              <a:t>Newaukum</a:t>
            </a:r>
            <a:r>
              <a:rPr lang="en-US" dirty="0" smtClean="0"/>
              <a:t> based on gauge data (21 and 12 </a:t>
            </a:r>
            <a:r>
              <a:rPr lang="en-US" dirty="0" err="1" smtClean="0"/>
              <a:t>cfs</a:t>
            </a:r>
            <a:r>
              <a:rPr lang="en-US" dirty="0" smtClean="0"/>
              <a:t>, respectively)</a:t>
            </a:r>
          </a:p>
          <a:p>
            <a:r>
              <a:rPr lang="en-US" dirty="0" smtClean="0"/>
              <a:t>Other tributary flows scaled from above</a:t>
            </a:r>
          </a:p>
          <a:p>
            <a:r>
              <a:rPr lang="en-US" dirty="0" smtClean="0"/>
              <a:t>7Q10 weather based on long-term Sea-</a:t>
            </a:r>
            <a:r>
              <a:rPr lang="en-US" dirty="0" err="1" smtClean="0"/>
              <a:t>Tac</a:t>
            </a:r>
            <a:r>
              <a:rPr lang="en-US" dirty="0" smtClean="0"/>
              <a:t> data</a:t>
            </a:r>
          </a:p>
          <a:p>
            <a:r>
              <a:rPr lang="en-US" dirty="0" smtClean="0"/>
              <a:t>FDWR flow of 225 </a:t>
            </a:r>
            <a:r>
              <a:rPr lang="en-US" dirty="0" err="1" smtClean="0"/>
              <a:t>cfs</a:t>
            </a:r>
            <a:r>
              <a:rPr lang="en-US" dirty="0" smtClean="0"/>
              <a:t> at Auburn</a:t>
            </a:r>
          </a:p>
          <a:p>
            <a:r>
              <a:rPr lang="en-US" dirty="0" smtClean="0"/>
              <a:t>Head boundary (Palmer) flow 119 </a:t>
            </a:r>
            <a:r>
              <a:rPr lang="en-US" dirty="0" err="1" smtClean="0"/>
              <a:t>cfs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0180" name="Picture 4" descr="Green River near Auburn Gage looking downstr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52400"/>
            <a:ext cx="2286000" cy="171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090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14600" y="6172200"/>
            <a:ext cx="480060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Current Riparian Condition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" y="1371600"/>
            <a:ext cx="810366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426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" y="1371600"/>
            <a:ext cx="810366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5943600"/>
            <a:ext cx="571500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System Potential Riparian Condition</a:t>
            </a:r>
            <a:endParaRPr lang="en-US" sz="2800" b="1" dirty="0">
              <a:solidFill>
                <a:srgbClr val="0070C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7734300" y="2857500"/>
            <a:ext cx="533400" cy="1588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0" y="685800"/>
            <a:ext cx="1843262" cy="3693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Max  = 9 </a:t>
            </a:r>
            <a:r>
              <a:rPr lang="en-US" baseline="30000" dirty="0" err="1" smtClean="0"/>
              <a:t>o</a:t>
            </a:r>
            <a:r>
              <a:rPr lang="en-US" dirty="0" err="1" smtClean="0"/>
              <a:t>F</a:t>
            </a:r>
            <a:r>
              <a:rPr lang="en-US" dirty="0" smtClean="0"/>
              <a:t> (5 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n-US" dirty="0" smtClean="0"/>
              <a:t>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09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Shade Deficit</a:t>
            </a:r>
            <a:endParaRPr lang="en-US" dirty="0"/>
          </a:p>
        </p:txBody>
      </p:sp>
      <p:pic>
        <p:nvPicPr>
          <p:cNvPr id="3" name="Picture 2" descr="EffectiveShadeDeficit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447800"/>
            <a:ext cx="59436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1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Soos</a:t>
            </a:r>
            <a:r>
              <a:rPr lang="en-US" dirty="0" smtClean="0"/>
              <a:t> Creek</a:t>
            </a:r>
            <a:endParaRPr lang="en-US" dirty="0"/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342" y="34401"/>
            <a:ext cx="5239657" cy="67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67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Potential Shade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5939155" cy="4311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458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 Load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692" y="1272540"/>
            <a:ext cx="5936615" cy="4312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20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Scenarios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407" y="1276985"/>
            <a:ext cx="5925185" cy="43040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822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Scenarios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1272222"/>
            <a:ext cx="5937250" cy="43135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418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Newaukum</a:t>
            </a:r>
            <a:r>
              <a:rPr lang="en-US" dirty="0" smtClean="0"/>
              <a:t> Creek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1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Potential Shade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1219200"/>
            <a:ext cx="706755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92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Water Temperature Cabliration</a:t>
            </a:r>
            <a:endParaRPr lang="en-US" dirty="0"/>
          </a:p>
        </p:txBody>
      </p:sp>
      <p:pic>
        <p:nvPicPr>
          <p:cNvPr id="130061" name="Picture 1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600199"/>
            <a:ext cx="4586501" cy="3134283"/>
          </a:xfrm>
        </p:spPr>
      </p:pic>
      <p:sp>
        <p:nvSpPr>
          <p:cNvPr id="130054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4953000" y="1600200"/>
            <a:ext cx="4038600" cy="4525963"/>
          </a:xfrm>
        </p:spPr>
        <p:txBody>
          <a:bodyPr/>
          <a:lstStyle/>
          <a:p>
            <a:r>
              <a:rPr lang="en-US" dirty="0" smtClean="0"/>
              <a:t>Calibration for</a:t>
            </a:r>
            <a:br>
              <a:rPr lang="en-US" dirty="0" smtClean="0"/>
            </a:br>
            <a:r>
              <a:rPr lang="en-US" dirty="0" smtClean="0"/>
              <a:t>August 2, 2006</a:t>
            </a:r>
          </a:p>
          <a:p>
            <a:r>
              <a:rPr lang="en-US" dirty="0" smtClean="0"/>
              <a:t>RMSE = 0.42 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78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Scenarios</a:t>
            </a:r>
            <a:endParaRPr lang="en-US" dirty="0"/>
          </a:p>
        </p:txBody>
      </p:sp>
      <p:pic>
        <p:nvPicPr>
          <p:cNvPr id="163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634" t="16836" r="10940" b="15819"/>
          <a:stretch>
            <a:fillRect/>
          </a:stretch>
        </p:blipFill>
        <p:spPr bwMode="auto">
          <a:xfrm>
            <a:off x="914400" y="1600200"/>
            <a:ext cx="6934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761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Scenarios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407" y="1279525"/>
            <a:ext cx="5925185" cy="429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383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Rules of Thumb-from Riparian Restoration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Restore lower order streams before higher order streams</a:t>
            </a:r>
            <a:endParaRPr lang="en-US" dirty="0"/>
          </a:p>
        </p:txBody>
      </p:sp>
      <p:pic>
        <p:nvPicPr>
          <p:cNvPr id="1026" name="Picture 2" descr="https://upload.wikimedia.org/wikipedia/commons/thumb/e/e6/Flussordnung_(Strahler).svg/350px-Flussordnung_(Strahler)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00400"/>
            <a:ext cx="4343400" cy="277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87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Work in areas with no vegetation before seeking to enhance areas with lower density of vegetation</a:t>
            </a:r>
          </a:p>
          <a:p>
            <a:r>
              <a:rPr lang="en-US" dirty="0" smtClean="0"/>
              <a:t>Preferentially revegetate sites that have the highest solar radiation aspects </a:t>
            </a:r>
          </a:p>
          <a:p>
            <a:r>
              <a:rPr lang="en-US" dirty="0" smtClean="0"/>
              <a:t>Restore reaches where soil properties are most favorable for successful establishment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Rules of Thumb from Riparian Restoration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54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Actively managing plantings may provide more benefit more quickly than passive approaches</a:t>
            </a:r>
          </a:p>
          <a:p>
            <a:r>
              <a:rPr lang="en-US" dirty="0" smtClean="0"/>
              <a:t>Restoration is most appropriately undertaken at the scale of entire </a:t>
            </a:r>
            <a:r>
              <a:rPr lang="en-US" dirty="0" err="1" smtClean="0"/>
              <a:t>subcatchments</a:t>
            </a:r>
            <a:r>
              <a:rPr lang="en-US" dirty="0" smtClean="0"/>
              <a:t> (~1000 m reach lengths)</a:t>
            </a:r>
          </a:p>
          <a:p>
            <a:r>
              <a:rPr lang="en-US" dirty="0" smtClean="0"/>
              <a:t>Vegetation density and height is as important as buffer width</a:t>
            </a:r>
          </a:p>
          <a:p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Rules of Thumb-from Riparian Restoration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3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Rules of Thumb-from Riparian Restoration Research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Preferentially restore southern aspects, but don’t ignore east or west stream aspects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05187"/>
            <a:ext cx="9593879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14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Rules of Thumb-from Riparian Restoration Research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Shade from stream overhang can be important in small streams</a:t>
            </a:r>
          </a:p>
          <a:p>
            <a:endParaRPr lang="en-US" dirty="0"/>
          </a:p>
        </p:txBody>
      </p:sp>
      <p:pic>
        <p:nvPicPr>
          <p:cNvPr id="5" name="Picture 11" descr="overhang"/>
          <p:cNvPicPr>
            <a:picLocks noChangeAspect="1" noChangeArrowheads="1"/>
          </p:cNvPicPr>
          <p:nvPr/>
        </p:nvPicPr>
        <p:blipFill>
          <a:blip r:embed="rId2" cstate="print"/>
          <a:srcRect t="16837" r="16470" b="22554"/>
          <a:stretch>
            <a:fillRect/>
          </a:stretch>
        </p:blipFill>
        <p:spPr bwMode="auto">
          <a:xfrm>
            <a:off x="2286000" y="2743200"/>
            <a:ext cx="4064658" cy="391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3886200" y="5867400"/>
            <a:ext cx="5334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 flipH="1">
            <a:off x="4724400" y="6019800"/>
            <a:ext cx="228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>
            <a:off x="4419600" y="5715000"/>
            <a:ext cx="0" cy="3048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4724400" y="5943600"/>
            <a:ext cx="0" cy="228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3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9250" cy="73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1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00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14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Relevant Examples?</a:t>
            </a:r>
            <a:endParaRPr lang="en-US" dirty="0"/>
          </a:p>
        </p:txBody>
      </p:sp>
      <p:pic>
        <p:nvPicPr>
          <p:cNvPr id="357379" name="Picture 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t="5767" r="12500" b="57031"/>
          <a:stretch/>
        </p:blipFill>
        <p:spPr bwMode="auto">
          <a:xfrm>
            <a:off x="254001" y="1066800"/>
            <a:ext cx="8610600" cy="335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738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1" t="11060" r="12097" b="4762"/>
          <a:stretch/>
        </p:blipFill>
        <p:spPr bwMode="auto">
          <a:xfrm>
            <a:off x="4953000" y="3764507"/>
            <a:ext cx="3697515" cy="309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5638800"/>
            <a:ext cx="3672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http://www.cleanwaterservices.org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7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RipStream</a:t>
            </a:r>
            <a:r>
              <a:rPr lang="en-US" b="1" dirty="0" smtClean="0"/>
              <a:t> Monitoring Questions</a:t>
            </a:r>
            <a:br>
              <a:rPr lang="en-US" b="1" dirty="0" smtClean="0"/>
            </a:br>
            <a:r>
              <a:rPr lang="en-US" sz="1800" b="1" dirty="0" smtClean="0"/>
              <a:t>(</a:t>
            </a:r>
            <a:r>
              <a:rPr lang="en-US" sz="1800" b="1" u="sng" dirty="0" smtClean="0"/>
              <a:t>Rip</a:t>
            </a:r>
            <a:r>
              <a:rPr lang="en-US" sz="1800" b="1" dirty="0" smtClean="0"/>
              <a:t>arian Function and </a:t>
            </a:r>
            <a:r>
              <a:rPr lang="en-US" sz="1800" b="1" u="sng" dirty="0" smtClean="0"/>
              <a:t>Stream</a:t>
            </a:r>
            <a:r>
              <a:rPr lang="en-US" sz="1800" b="1" dirty="0" smtClean="0"/>
              <a:t> Temperature)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Are riparian rules effective in meeting water quality standards?</a:t>
            </a:r>
          </a:p>
          <a:p>
            <a:pPr marL="514350" indent="-514350">
              <a:buAutoNum type="arabicPeriod"/>
            </a:pPr>
            <a:r>
              <a:rPr lang="en-US" dirty="0" smtClean="0"/>
              <a:t>Are riparian rules effective in </a:t>
            </a:r>
            <a:r>
              <a:rPr lang="en-US" dirty="0"/>
              <a:t>m</a:t>
            </a:r>
            <a:r>
              <a:rPr lang="en-US" dirty="0" smtClean="0"/>
              <a:t>aintaining large wood recruitment to streams, downed wood in riparian area, and shade?</a:t>
            </a:r>
          </a:p>
          <a:p>
            <a:pPr marL="514350" indent="-514350">
              <a:buAutoNum type="arabicPeriod"/>
            </a:pPr>
            <a:r>
              <a:rPr lang="en-US" dirty="0" smtClean="0"/>
              <a:t>What are the trends in riparian area regeneration?</a:t>
            </a:r>
          </a:p>
          <a:p>
            <a:pPr marL="514350" indent="-514350"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are the trends in </a:t>
            </a:r>
            <a:r>
              <a:rPr lang="en-US" dirty="0" err="1"/>
              <a:t>overstory</a:t>
            </a:r>
            <a:r>
              <a:rPr lang="en-US" dirty="0"/>
              <a:t> and understory riparian characteristics and how do </a:t>
            </a:r>
            <a:r>
              <a:rPr lang="en-US" dirty="0" smtClean="0"/>
              <a:t>they, along </a:t>
            </a:r>
            <a:r>
              <a:rPr lang="en-US" dirty="0"/>
              <a:t>with channel and valley </a:t>
            </a:r>
            <a:r>
              <a:rPr lang="en-US" dirty="0" smtClean="0"/>
              <a:t>characteristics, </a:t>
            </a:r>
            <a:r>
              <a:rPr lang="en-US" dirty="0"/>
              <a:t>relate to stream temperature and shade</a:t>
            </a:r>
            <a:r>
              <a:rPr lang="en-US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C692-6B6D-42C0-B68B-3E43F34E2137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1"/>
          <a:stretch/>
        </p:blipFill>
        <p:spPr bwMode="auto">
          <a:xfrm>
            <a:off x="1" y="1253416"/>
            <a:ext cx="9143999" cy="522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Oregon’s </a:t>
            </a:r>
            <a:r>
              <a:rPr lang="en-US" dirty="0" err="1" smtClean="0"/>
              <a:t>RipStream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60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Information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Booth et al. (2013)</a:t>
            </a:r>
          </a:p>
          <a:p>
            <a:r>
              <a:rPr lang="en-US" dirty="0" err="1" smtClean="0"/>
              <a:t>DeWalle</a:t>
            </a:r>
            <a:r>
              <a:rPr lang="en-US" dirty="0" smtClean="0"/>
              <a:t> (2010)</a:t>
            </a:r>
          </a:p>
          <a:p>
            <a:r>
              <a:rPr lang="en-US" dirty="0" smtClean="0"/>
              <a:t>Davies-Colley et al. (2009)</a:t>
            </a:r>
          </a:p>
          <a:p>
            <a:r>
              <a:rPr lang="en-US" dirty="0" smtClean="0"/>
              <a:t>Moore et al. </a:t>
            </a:r>
            <a:r>
              <a:rPr lang="en-US" smtClean="0"/>
              <a:t>(2005)</a:t>
            </a:r>
            <a:endParaRPr lang="en-US" dirty="0" smtClean="0"/>
          </a:p>
          <a:p>
            <a:r>
              <a:rPr lang="en-US" dirty="0" smtClean="0"/>
              <a:t>Davies et al. (2004)</a:t>
            </a:r>
          </a:p>
          <a:p>
            <a:r>
              <a:rPr lang="en-US" dirty="0" smtClean="0"/>
              <a:t>Rutherford et al. (2004)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27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057400"/>
            <a:ext cx="9144000" cy="563563"/>
          </a:xfrm>
        </p:spPr>
        <p:txBody>
          <a:bodyPr/>
          <a:lstStyle/>
          <a:p>
            <a:r>
              <a:rPr lang="en-US" altLang="en-US" sz="3600">
                <a:solidFill>
                  <a:schemeClr val="bg1"/>
                </a:solidFill>
                <a:latin typeface="Calibri" pitchFamily="34" charset="0"/>
              </a:rPr>
              <a:t>QUESTIONS – COMMENTS?</a:t>
            </a:r>
            <a:r>
              <a:rPr lang="en-US" altLang="en-US" sz="340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n-US" altLang="en-US" sz="3400">
                <a:solidFill>
                  <a:schemeClr val="bg1"/>
                </a:solidFill>
                <a:latin typeface="Calibri" pitchFamily="34" charset="0"/>
              </a:rPr>
            </a:br>
            <a:endParaRPr lang="en-US" altLang="en-US" sz="3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4648200" y="4876800"/>
            <a:ext cx="4495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80000"/>
              </a:lnSpc>
              <a:buFontTx/>
              <a:buNone/>
            </a:pPr>
            <a:r>
              <a:rPr lang="en-US" altLang="en-US" sz="1600" u="sng" dirty="0">
                <a:solidFill>
                  <a:schemeClr val="bg1"/>
                </a:solidFill>
              </a:rPr>
              <a:t>Contact Info:</a:t>
            </a:r>
          </a:p>
          <a:p>
            <a:pPr algn="r">
              <a:lnSpc>
                <a:spcPct val="80000"/>
              </a:lnSpc>
              <a:buFontTx/>
              <a:buNone/>
            </a:pPr>
            <a:endParaRPr lang="en-US" altLang="en-US" sz="1600" u="sng" dirty="0">
              <a:solidFill>
                <a:schemeClr val="bg1"/>
              </a:solidFill>
            </a:endParaRPr>
          </a:p>
          <a:p>
            <a:pPr algn="r">
              <a:lnSpc>
                <a:spcPct val="80000"/>
              </a:lnSpc>
              <a:buFontTx/>
              <a:buNone/>
            </a:pPr>
            <a:r>
              <a:rPr lang="en-US" altLang="en-US" sz="1600" dirty="0">
                <a:solidFill>
                  <a:schemeClr val="bg1"/>
                </a:solidFill>
              </a:rPr>
              <a:t>Tel: </a:t>
            </a:r>
            <a:r>
              <a:rPr lang="en-US" altLang="en-US" sz="1600" dirty="0" smtClean="0">
                <a:solidFill>
                  <a:schemeClr val="bg1"/>
                </a:solidFill>
              </a:rPr>
              <a:t>206-477-4677</a:t>
            </a:r>
            <a:endParaRPr lang="en-US" altLang="en-US" sz="1600" dirty="0">
              <a:solidFill>
                <a:schemeClr val="bg1"/>
              </a:solidFill>
            </a:endParaRPr>
          </a:p>
          <a:p>
            <a:pPr algn="r">
              <a:lnSpc>
                <a:spcPct val="80000"/>
              </a:lnSpc>
              <a:buFontTx/>
              <a:buNone/>
            </a:pPr>
            <a:r>
              <a:rPr lang="en-US" altLang="en-US" sz="1600" dirty="0">
                <a:solidFill>
                  <a:schemeClr val="bg1"/>
                </a:solidFill>
              </a:rPr>
              <a:t>E-mail: curtis.degasperi@kingcounty.gov</a:t>
            </a:r>
          </a:p>
        </p:txBody>
      </p:sp>
      <p:sp>
        <p:nvSpPr>
          <p:cNvPr id="291845" name="Rectangle 5"/>
          <p:cNvSpPr>
            <a:spLocks noChangeArrowheads="1"/>
          </p:cNvSpPr>
          <p:nvPr/>
        </p:nvSpPr>
        <p:spPr bwMode="auto">
          <a:xfrm>
            <a:off x="3733800" y="6477000"/>
            <a:ext cx="533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altLang="en-US" sz="1600" i="1">
                <a:solidFill>
                  <a:schemeClr val="bg1"/>
                </a:solidFill>
              </a:rPr>
              <a:t>PHOTO: Green River Hemispherical Photo - 2006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6991</TotalTime>
  <Words>915</Words>
  <Application>Microsoft Office PowerPoint</Application>
  <PresentationFormat>On-screen Show (4:3)</PresentationFormat>
  <Paragraphs>228</Paragraphs>
  <Slides>71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Default Design</vt:lpstr>
      <vt:lpstr>WRIA 9 Temperature TMDLs and Riparian Restoration “Rules of Thumb” For Temperature Management </vt:lpstr>
      <vt:lpstr>What is a TMDL?</vt:lpstr>
      <vt:lpstr>What is a TMDL? </vt:lpstr>
      <vt:lpstr>TMDL Process</vt:lpstr>
      <vt:lpstr>Ecology Modeling Tools</vt:lpstr>
      <vt:lpstr>About Models</vt:lpstr>
      <vt:lpstr>WRIA 9 Temperature TMDLs</vt:lpstr>
      <vt:lpstr>Potential Causes of Stream Temperature Alteration </vt:lpstr>
      <vt:lpstr>Temperature</vt:lpstr>
      <vt:lpstr>Temperature Criteria</vt:lpstr>
      <vt:lpstr>Supplemental Spawning and Incubation Criteria</vt:lpstr>
      <vt:lpstr>Continuous Temperature Data</vt:lpstr>
      <vt:lpstr>Continuous Temperature Data</vt:lpstr>
      <vt:lpstr>King County 2003  Continuous Temperature Data</vt:lpstr>
      <vt:lpstr>King County 2003  Continuous Temperature Data</vt:lpstr>
      <vt:lpstr>King County 2003  Continuous Temperature Data</vt:lpstr>
      <vt:lpstr>King County 2003  Continuous Temperature Data</vt:lpstr>
      <vt:lpstr>King County 2003  Continuous Temperature Data</vt:lpstr>
      <vt:lpstr>King County 2003  Continuous Temperature Data</vt:lpstr>
      <vt:lpstr>King County 2003  Continuous Temperature Data</vt:lpstr>
      <vt:lpstr>King County 2003  Continuous Temperature Data</vt:lpstr>
      <vt:lpstr>King County 2003  Continuous Temperature Data</vt:lpstr>
      <vt:lpstr>King County 2003  Continuous Temperature Data</vt:lpstr>
      <vt:lpstr>King County 2003  Continuous Temperature Data</vt:lpstr>
      <vt:lpstr>Green River Summer 2003</vt:lpstr>
      <vt:lpstr>MASTER-ASTER TIR STUDY</vt:lpstr>
      <vt:lpstr>MASTER-ASTER TIR STUDY</vt:lpstr>
      <vt:lpstr>PowerPoint Presentation</vt:lpstr>
      <vt:lpstr>Green River  Temperature Data</vt:lpstr>
      <vt:lpstr>Green River  Temperature Data</vt:lpstr>
      <vt:lpstr>Green River Temperature Data</vt:lpstr>
      <vt:lpstr>QUAL2Kw</vt:lpstr>
      <vt:lpstr>Modeling Temperature</vt:lpstr>
      <vt:lpstr>Modeling Temperature</vt:lpstr>
      <vt:lpstr>Model Development</vt:lpstr>
      <vt:lpstr>Data Collection July-September 2006 Continuous Temperature Sensors</vt:lpstr>
      <vt:lpstr>Data Collection July-September 2006 Fisheye Photos</vt:lpstr>
      <vt:lpstr>PowerPoint Presentation</vt:lpstr>
      <vt:lpstr>Data Collection Synoptic Water Quality Study August 1-2, 2006</vt:lpstr>
      <vt:lpstr>Riparian Shade Analysis</vt:lpstr>
      <vt:lpstr>Current Shade Model Results</vt:lpstr>
      <vt:lpstr>System Potential Shade</vt:lpstr>
      <vt:lpstr>Current and System Potential Shade</vt:lpstr>
      <vt:lpstr>Temperature Model Calibration</vt:lpstr>
      <vt:lpstr>Critical Condition  or 7Q10 Scenario</vt:lpstr>
      <vt:lpstr>Results!</vt:lpstr>
      <vt:lpstr>Results!</vt:lpstr>
      <vt:lpstr>Shade Deficit</vt:lpstr>
      <vt:lpstr>Soos Creek</vt:lpstr>
      <vt:lpstr>System Potential Shade</vt:lpstr>
      <vt:lpstr>Heat Load</vt:lpstr>
      <vt:lpstr>Temperature Scenarios</vt:lpstr>
      <vt:lpstr>Temperature Scenarios</vt:lpstr>
      <vt:lpstr>Newaukum Creek</vt:lpstr>
      <vt:lpstr>System Potential Shade</vt:lpstr>
      <vt:lpstr>Water Temperature Cabliration</vt:lpstr>
      <vt:lpstr>Temperature Scenarios</vt:lpstr>
      <vt:lpstr>Temperature Scenarios</vt:lpstr>
      <vt:lpstr>Rules of Thumb-from Riparian Restoration Research</vt:lpstr>
      <vt:lpstr>Rules of Thumb from Riparian Restoration Research</vt:lpstr>
      <vt:lpstr>Rules of Thumb-from Riparian Restoration Research</vt:lpstr>
      <vt:lpstr>Rules of Thumb-from Riparian Restoration Research</vt:lpstr>
      <vt:lpstr>Rules of Thumb-from Riparian Restoration Research</vt:lpstr>
      <vt:lpstr>PowerPoint Presentation</vt:lpstr>
      <vt:lpstr>PowerPoint Presentation</vt:lpstr>
      <vt:lpstr>PowerPoint Presentation</vt:lpstr>
      <vt:lpstr>Relevant Examples?</vt:lpstr>
      <vt:lpstr>RipStream Monitoring Questions (Riparian Function and Stream Temperature)</vt:lpstr>
      <vt:lpstr>Oregon’s RipStream</vt:lpstr>
      <vt:lpstr>Key Information Sources</vt:lpstr>
      <vt:lpstr>QUESTIONS – COMMENTS? </vt:lpstr>
    </vt:vector>
  </TitlesOfParts>
  <Company>KingCounty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Curtis L. DeGasperi</dc:creator>
  <cp:lastModifiedBy>Ventur, Tom</cp:lastModifiedBy>
  <cp:revision>158</cp:revision>
  <dcterms:created xsi:type="dcterms:W3CDTF">2007-09-06T16:34:38Z</dcterms:created>
  <dcterms:modified xsi:type="dcterms:W3CDTF">2015-11-04T19:12:39Z</dcterms:modified>
</cp:coreProperties>
</file>